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Lst>
  <p:sldSz cx="18288000" cy="10287000"/>
  <p:notesSz cx="6858000" cy="9144000"/>
  <p:embeddedFontLst>
    <p:embeddedFont>
      <p:font typeface="ABeeZee" panose="020B0604020202020204" charset="0"/>
      <p:regular r:id="rId23"/>
    </p:embeddedFont>
    <p:embeddedFont>
      <p:font typeface="ABeeZee Bold" panose="020B0604020202020204" charset="0"/>
      <p:regular r:id="rId24"/>
    </p:embeddedFont>
    <p:embeddedFont>
      <p:font typeface="Agrandir Tight Bold" panose="020B0604020202020204" charset="0"/>
      <p:regular r:id="rId25"/>
    </p:embeddedFont>
    <p:embeddedFont>
      <p:font typeface="Agrandir Tight Heavy" panose="020B0604020202020204" charset="0"/>
      <p:regular r:id="rId26"/>
    </p:embeddedFont>
    <p:embeddedFont>
      <p:font typeface="Akzidenz-Grotesk" panose="020B0604020202020204" charset="0"/>
      <p:regular r:id="rId27"/>
    </p:embeddedFont>
    <p:embeddedFont>
      <p:font typeface="Akzidenz-Grotesk Heavy" panose="020B0604020202020204" charset="0"/>
      <p:regular r:id="rId2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84D30B3-5201-4E63-AE2D-D66C5761C824}" v="18" dt="2024-10-26T17:35:31.18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autoAdjust="0"/>
    <p:restoredTop sz="94823" autoAdjust="0"/>
  </p:normalViewPr>
  <p:slideViewPr>
    <p:cSldViewPr>
      <p:cViewPr varScale="1">
        <p:scale>
          <a:sx n="53" d="100"/>
          <a:sy n="53" d="100"/>
        </p:scale>
        <p:origin x="802" y="7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slide" Target="slides/slide20.xml"/><Relationship Id="rId34"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5.fntdata"/><Relationship Id="rId30" Type="http://schemas.openxmlformats.org/officeDocument/2006/relationships/viewProps" Target="viewProps.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upan Roy" userId="5f187efb172be6b4" providerId="LiveId" clId="{484D30B3-5201-4E63-AE2D-D66C5761C824}"/>
    <pc:docChg chg="undo redo custSel modSld">
      <pc:chgData name="Supan Roy" userId="5f187efb172be6b4" providerId="LiveId" clId="{484D30B3-5201-4E63-AE2D-D66C5761C824}" dt="2024-10-26T17:40:09.294" v="144" actId="2711"/>
      <pc:docMkLst>
        <pc:docMk/>
      </pc:docMkLst>
      <pc:sldChg chg="modSp mod">
        <pc:chgData name="Supan Roy" userId="5f187efb172be6b4" providerId="LiveId" clId="{484D30B3-5201-4E63-AE2D-D66C5761C824}" dt="2024-10-25T09:08:21.136" v="6" actId="1076"/>
        <pc:sldMkLst>
          <pc:docMk/>
          <pc:sldMk cId="0" sldId="257"/>
        </pc:sldMkLst>
        <pc:spChg chg="mod">
          <ac:chgData name="Supan Roy" userId="5f187efb172be6b4" providerId="LiveId" clId="{484D30B3-5201-4E63-AE2D-D66C5761C824}" dt="2024-10-25T09:08:09.675" v="2" actId="1076"/>
          <ac:spMkLst>
            <pc:docMk/>
            <pc:sldMk cId="0" sldId="257"/>
            <ac:spMk id="2" creationId="{00000000-0000-0000-0000-000000000000}"/>
          </ac:spMkLst>
        </pc:spChg>
        <pc:spChg chg="mod">
          <ac:chgData name="Supan Roy" userId="5f187efb172be6b4" providerId="LiveId" clId="{484D30B3-5201-4E63-AE2D-D66C5761C824}" dt="2024-10-25T09:08:21.136" v="6" actId="1076"/>
          <ac:spMkLst>
            <pc:docMk/>
            <pc:sldMk cId="0" sldId="257"/>
            <ac:spMk id="25" creationId="{00000000-0000-0000-0000-000000000000}"/>
          </ac:spMkLst>
        </pc:spChg>
      </pc:sldChg>
      <pc:sldChg chg="modSp mod">
        <pc:chgData name="Supan Roy" userId="5f187efb172be6b4" providerId="LiveId" clId="{484D30B3-5201-4E63-AE2D-D66C5761C824}" dt="2024-10-26T17:40:09.294" v="144" actId="2711"/>
        <pc:sldMkLst>
          <pc:docMk/>
          <pc:sldMk cId="0" sldId="259"/>
        </pc:sldMkLst>
        <pc:spChg chg="mod">
          <ac:chgData name="Supan Roy" userId="5f187efb172be6b4" providerId="LiveId" clId="{484D30B3-5201-4E63-AE2D-D66C5761C824}" dt="2024-10-26T17:40:09.294" v="144" actId="2711"/>
          <ac:spMkLst>
            <pc:docMk/>
            <pc:sldMk cId="0" sldId="259"/>
            <ac:spMk id="16" creationId="{00000000-0000-0000-0000-000000000000}"/>
          </ac:spMkLst>
        </pc:spChg>
      </pc:sldChg>
      <pc:sldChg chg="modSp mod">
        <pc:chgData name="Supan Roy" userId="5f187efb172be6b4" providerId="LiveId" clId="{484D30B3-5201-4E63-AE2D-D66C5761C824}" dt="2024-10-26T17:34:18.163" v="133" actId="11530"/>
        <pc:sldMkLst>
          <pc:docMk/>
          <pc:sldMk cId="0" sldId="263"/>
        </pc:sldMkLst>
        <pc:spChg chg="mod">
          <ac:chgData name="Supan Roy" userId="5f187efb172be6b4" providerId="LiveId" clId="{484D30B3-5201-4E63-AE2D-D66C5761C824}" dt="2024-10-26T17:34:18.163" v="133" actId="11530"/>
          <ac:spMkLst>
            <pc:docMk/>
            <pc:sldMk cId="0" sldId="263"/>
            <ac:spMk id="12" creationId="{00000000-0000-0000-0000-000000000000}"/>
          </ac:spMkLst>
        </pc:spChg>
      </pc:sldChg>
      <pc:sldChg chg="modSp">
        <pc:chgData name="Supan Roy" userId="5f187efb172be6b4" providerId="LiveId" clId="{484D30B3-5201-4E63-AE2D-D66C5761C824}" dt="2024-10-26T17:34:32.087" v="134" actId="11530"/>
        <pc:sldMkLst>
          <pc:docMk/>
          <pc:sldMk cId="0" sldId="266"/>
        </pc:sldMkLst>
        <pc:spChg chg="mod">
          <ac:chgData name="Supan Roy" userId="5f187efb172be6b4" providerId="LiveId" clId="{484D30B3-5201-4E63-AE2D-D66C5761C824}" dt="2024-10-26T17:34:32.087" v="134" actId="11530"/>
          <ac:spMkLst>
            <pc:docMk/>
            <pc:sldMk cId="0" sldId="266"/>
            <ac:spMk id="12" creationId="{00000000-0000-0000-0000-000000000000}"/>
          </ac:spMkLst>
        </pc:spChg>
      </pc:sldChg>
      <pc:sldChg chg="modSp mod">
        <pc:chgData name="Supan Roy" userId="5f187efb172be6b4" providerId="LiveId" clId="{484D30B3-5201-4E63-AE2D-D66C5761C824}" dt="2024-10-26T17:34:46.258" v="136" actId="11530"/>
        <pc:sldMkLst>
          <pc:docMk/>
          <pc:sldMk cId="0" sldId="267"/>
        </pc:sldMkLst>
        <pc:spChg chg="mod">
          <ac:chgData name="Supan Roy" userId="5f187efb172be6b4" providerId="LiveId" clId="{484D30B3-5201-4E63-AE2D-D66C5761C824}" dt="2024-10-26T17:34:41.409" v="135" actId="11530"/>
          <ac:spMkLst>
            <pc:docMk/>
            <pc:sldMk cId="0" sldId="267"/>
            <ac:spMk id="9" creationId="{00000000-0000-0000-0000-000000000000}"/>
          </ac:spMkLst>
        </pc:spChg>
        <pc:spChg chg="mod">
          <ac:chgData name="Supan Roy" userId="5f187efb172be6b4" providerId="LiveId" clId="{484D30B3-5201-4E63-AE2D-D66C5761C824}" dt="2024-10-26T17:34:46.258" v="136" actId="11530"/>
          <ac:spMkLst>
            <pc:docMk/>
            <pc:sldMk cId="0" sldId="267"/>
            <ac:spMk id="10" creationId="{00000000-0000-0000-0000-000000000000}"/>
          </ac:spMkLst>
        </pc:spChg>
        <pc:spChg chg="mod">
          <ac:chgData name="Supan Roy" userId="5f187efb172be6b4" providerId="LiveId" clId="{484D30B3-5201-4E63-AE2D-D66C5761C824}" dt="2024-10-26T17:30:30.894" v="116" actId="2711"/>
          <ac:spMkLst>
            <pc:docMk/>
            <pc:sldMk cId="0" sldId="267"/>
            <ac:spMk id="12" creationId="{00000000-0000-0000-0000-000000000000}"/>
          </ac:spMkLst>
        </pc:spChg>
      </pc:sldChg>
      <pc:sldChg chg="modSp mod">
        <pc:chgData name="Supan Roy" userId="5f187efb172be6b4" providerId="LiveId" clId="{484D30B3-5201-4E63-AE2D-D66C5761C824}" dt="2024-10-26T17:34:56.150" v="138" actId="11530"/>
        <pc:sldMkLst>
          <pc:docMk/>
          <pc:sldMk cId="0" sldId="268"/>
        </pc:sldMkLst>
        <pc:spChg chg="mod">
          <ac:chgData name="Supan Roy" userId="5f187efb172be6b4" providerId="LiveId" clId="{484D30B3-5201-4E63-AE2D-D66C5761C824}" dt="2024-10-26T17:34:52.417" v="137" actId="11530"/>
          <ac:spMkLst>
            <pc:docMk/>
            <pc:sldMk cId="0" sldId="268"/>
            <ac:spMk id="9" creationId="{00000000-0000-0000-0000-000000000000}"/>
          </ac:spMkLst>
        </pc:spChg>
        <pc:spChg chg="mod">
          <ac:chgData name="Supan Roy" userId="5f187efb172be6b4" providerId="LiveId" clId="{484D30B3-5201-4E63-AE2D-D66C5761C824}" dt="2024-10-26T17:34:56.150" v="138" actId="11530"/>
          <ac:spMkLst>
            <pc:docMk/>
            <pc:sldMk cId="0" sldId="268"/>
            <ac:spMk id="10" creationId="{00000000-0000-0000-0000-000000000000}"/>
          </ac:spMkLst>
        </pc:spChg>
        <pc:spChg chg="mod">
          <ac:chgData name="Supan Roy" userId="5f187efb172be6b4" providerId="LiveId" clId="{484D30B3-5201-4E63-AE2D-D66C5761C824}" dt="2024-10-26T17:22:04.550" v="17" actId="2711"/>
          <ac:spMkLst>
            <pc:docMk/>
            <pc:sldMk cId="0" sldId="268"/>
            <ac:spMk id="12" creationId="{00000000-0000-0000-0000-000000000000}"/>
          </ac:spMkLst>
        </pc:spChg>
      </pc:sldChg>
      <pc:sldChg chg="modSp mod">
        <pc:chgData name="Supan Roy" userId="5f187efb172be6b4" providerId="LiveId" clId="{484D30B3-5201-4E63-AE2D-D66C5761C824}" dt="2024-10-26T17:35:10.972" v="140" actId="11530"/>
        <pc:sldMkLst>
          <pc:docMk/>
          <pc:sldMk cId="0" sldId="269"/>
        </pc:sldMkLst>
        <pc:spChg chg="mod">
          <ac:chgData name="Supan Roy" userId="5f187efb172be6b4" providerId="LiveId" clId="{484D30B3-5201-4E63-AE2D-D66C5761C824}" dt="2024-10-26T17:35:06.156" v="139" actId="11530"/>
          <ac:spMkLst>
            <pc:docMk/>
            <pc:sldMk cId="0" sldId="269"/>
            <ac:spMk id="9" creationId="{00000000-0000-0000-0000-000000000000}"/>
          </ac:spMkLst>
        </pc:spChg>
        <pc:spChg chg="mod">
          <ac:chgData name="Supan Roy" userId="5f187efb172be6b4" providerId="LiveId" clId="{484D30B3-5201-4E63-AE2D-D66C5761C824}" dt="2024-10-26T17:35:10.972" v="140" actId="11530"/>
          <ac:spMkLst>
            <pc:docMk/>
            <pc:sldMk cId="0" sldId="269"/>
            <ac:spMk id="10" creationId="{00000000-0000-0000-0000-000000000000}"/>
          </ac:spMkLst>
        </pc:spChg>
        <pc:spChg chg="mod">
          <ac:chgData name="Supan Roy" userId="5f187efb172be6b4" providerId="LiveId" clId="{484D30B3-5201-4E63-AE2D-D66C5761C824}" dt="2024-10-26T17:22:48.443" v="52" actId="20577"/>
          <ac:spMkLst>
            <pc:docMk/>
            <pc:sldMk cId="0" sldId="269"/>
            <ac:spMk id="12" creationId="{00000000-0000-0000-0000-000000000000}"/>
          </ac:spMkLst>
        </pc:spChg>
      </pc:sldChg>
      <pc:sldChg chg="modSp mod">
        <pc:chgData name="Supan Roy" userId="5f187efb172be6b4" providerId="LiveId" clId="{484D30B3-5201-4E63-AE2D-D66C5761C824}" dt="2024-10-26T17:35:23.236" v="142" actId="11530"/>
        <pc:sldMkLst>
          <pc:docMk/>
          <pc:sldMk cId="0" sldId="270"/>
        </pc:sldMkLst>
        <pc:spChg chg="mod">
          <ac:chgData name="Supan Roy" userId="5f187efb172be6b4" providerId="LiveId" clId="{484D30B3-5201-4E63-AE2D-D66C5761C824}" dt="2024-10-26T17:35:19.089" v="141" actId="11530"/>
          <ac:spMkLst>
            <pc:docMk/>
            <pc:sldMk cId="0" sldId="270"/>
            <ac:spMk id="9" creationId="{00000000-0000-0000-0000-000000000000}"/>
          </ac:spMkLst>
        </pc:spChg>
        <pc:spChg chg="mod">
          <ac:chgData name="Supan Roy" userId="5f187efb172be6b4" providerId="LiveId" clId="{484D30B3-5201-4E63-AE2D-D66C5761C824}" dt="2024-10-26T17:35:23.236" v="142" actId="11530"/>
          <ac:spMkLst>
            <pc:docMk/>
            <pc:sldMk cId="0" sldId="270"/>
            <ac:spMk id="10" creationId="{00000000-0000-0000-0000-000000000000}"/>
          </ac:spMkLst>
        </pc:spChg>
        <pc:spChg chg="mod">
          <ac:chgData name="Supan Roy" userId="5f187efb172be6b4" providerId="LiveId" clId="{484D30B3-5201-4E63-AE2D-D66C5761C824}" dt="2024-10-26T17:23:24.236" v="61" actId="20577"/>
          <ac:spMkLst>
            <pc:docMk/>
            <pc:sldMk cId="0" sldId="270"/>
            <ac:spMk id="11" creationId="{00000000-0000-0000-0000-000000000000}"/>
          </ac:spMkLst>
        </pc:spChg>
        <pc:spChg chg="mod">
          <ac:chgData name="Supan Roy" userId="5f187efb172be6b4" providerId="LiveId" clId="{484D30B3-5201-4E63-AE2D-D66C5761C824}" dt="2024-10-26T17:34:02.751" v="129" actId="2711"/>
          <ac:spMkLst>
            <pc:docMk/>
            <pc:sldMk cId="0" sldId="270"/>
            <ac:spMk id="12" creationId="{00000000-0000-0000-0000-000000000000}"/>
          </ac:spMkLst>
        </pc:spChg>
      </pc:sldChg>
      <pc:sldChg chg="addSp modSp mod">
        <pc:chgData name="Supan Roy" userId="5f187efb172be6b4" providerId="LiveId" clId="{484D30B3-5201-4E63-AE2D-D66C5761C824}" dt="2024-10-26T17:28:54.472" v="113" actId="255"/>
        <pc:sldMkLst>
          <pc:docMk/>
          <pc:sldMk cId="0" sldId="271"/>
        </pc:sldMkLst>
        <pc:spChg chg="mod">
          <ac:chgData name="Supan Roy" userId="5f187efb172be6b4" providerId="LiveId" clId="{484D30B3-5201-4E63-AE2D-D66C5761C824}" dt="2024-10-26T17:28:54.472" v="113" actId="255"/>
          <ac:spMkLst>
            <pc:docMk/>
            <pc:sldMk cId="0" sldId="271"/>
            <ac:spMk id="9" creationId="{00000000-0000-0000-0000-000000000000}"/>
          </ac:spMkLst>
        </pc:spChg>
        <pc:spChg chg="add">
          <ac:chgData name="Supan Roy" userId="5f187efb172be6b4" providerId="LiveId" clId="{484D30B3-5201-4E63-AE2D-D66C5761C824}" dt="2024-10-26T17:25:59.454" v="86"/>
          <ac:spMkLst>
            <pc:docMk/>
            <pc:sldMk cId="0" sldId="271"/>
            <ac:spMk id="10" creationId="{190AEF54-D27F-7203-8938-F555F18784F1}"/>
          </ac:spMkLst>
        </pc:spChg>
        <pc:spChg chg="add mod">
          <ac:chgData name="Supan Roy" userId="5f187efb172be6b4" providerId="LiveId" clId="{484D30B3-5201-4E63-AE2D-D66C5761C824}" dt="2024-10-26T17:26:32.104" v="89"/>
          <ac:spMkLst>
            <pc:docMk/>
            <pc:sldMk cId="0" sldId="271"/>
            <ac:spMk id="11" creationId="{72D68195-114B-2DCE-AB2A-3157879BDA9D}"/>
          </ac:spMkLst>
        </pc:spChg>
      </pc:sldChg>
      <pc:sldChg chg="modSp">
        <pc:chgData name="Supan Roy" userId="5f187efb172be6b4" providerId="LiveId" clId="{484D30B3-5201-4E63-AE2D-D66C5761C824}" dt="2024-10-26T17:35:31.185" v="143" actId="11530"/>
        <pc:sldMkLst>
          <pc:docMk/>
          <pc:sldMk cId="0" sldId="272"/>
        </pc:sldMkLst>
        <pc:spChg chg="mod">
          <ac:chgData name="Supan Roy" userId="5f187efb172be6b4" providerId="LiveId" clId="{484D30B3-5201-4E63-AE2D-D66C5761C824}" dt="2024-10-26T17:35:31.185" v="143" actId="11530"/>
          <ac:spMkLst>
            <pc:docMk/>
            <pc:sldMk cId="0" sldId="272"/>
            <ac:spMk id="12" creationId="{00000000-0000-0000-0000-000000000000}"/>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26-Oct-24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26-Oct-24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26-Oct-24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26-Oct-24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26-Oct-24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26-Oct-24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26-Oct-24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26-Oct-24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26-Oct-24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26-Oct-24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26-Oct-24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26-Oct-24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6.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8.jpeg"/><Relationship Id="rId1" Type="http://schemas.openxmlformats.org/officeDocument/2006/relationships/slideLayout" Target="../slideLayouts/slideLayout7.xml"/><Relationship Id="rId4" Type="http://schemas.openxmlformats.org/officeDocument/2006/relationships/image" Target="../media/image22.svg"/></Relationships>
</file>

<file path=ppt/slides/_rels/slide11.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9.png"/><Relationship Id="rId7" Type="http://schemas.openxmlformats.org/officeDocument/2006/relationships/image" Target="../media/image21.png"/><Relationship Id="rId2" Type="http://schemas.openxmlformats.org/officeDocument/2006/relationships/image" Target="../media/image7.jpeg"/><Relationship Id="rId1" Type="http://schemas.openxmlformats.org/officeDocument/2006/relationships/slideLayout" Target="../slideLayouts/slideLayout7.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20.svg"/><Relationship Id="rId9" Type="http://schemas.openxmlformats.org/officeDocument/2006/relationships/image" Target="../media/image24.pn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8.jpeg"/><Relationship Id="rId1" Type="http://schemas.openxmlformats.org/officeDocument/2006/relationships/slideLayout" Target="../slideLayouts/slideLayout7.xml"/><Relationship Id="rId6" Type="http://schemas.openxmlformats.org/officeDocument/2006/relationships/image" Target="../media/image26.jpeg"/><Relationship Id="rId5" Type="http://schemas.openxmlformats.org/officeDocument/2006/relationships/image" Target="../media/image25.jpeg"/><Relationship Id="rId4" Type="http://schemas.openxmlformats.org/officeDocument/2006/relationships/image" Target="../media/image22.sv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8.jpeg"/><Relationship Id="rId1" Type="http://schemas.openxmlformats.org/officeDocument/2006/relationships/slideLayout" Target="../slideLayouts/slideLayout7.xml"/><Relationship Id="rId6" Type="http://schemas.openxmlformats.org/officeDocument/2006/relationships/image" Target="../media/image28.jpeg"/><Relationship Id="rId5" Type="http://schemas.openxmlformats.org/officeDocument/2006/relationships/image" Target="../media/image27.jpeg"/><Relationship Id="rId4" Type="http://schemas.openxmlformats.org/officeDocument/2006/relationships/image" Target="../media/image22.svg"/></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8.jpeg"/><Relationship Id="rId1" Type="http://schemas.openxmlformats.org/officeDocument/2006/relationships/slideLayout" Target="../slideLayouts/slideLayout7.xml"/><Relationship Id="rId6" Type="http://schemas.openxmlformats.org/officeDocument/2006/relationships/image" Target="../media/image30.jpeg"/><Relationship Id="rId5" Type="http://schemas.openxmlformats.org/officeDocument/2006/relationships/image" Target="../media/image29.png"/><Relationship Id="rId4" Type="http://schemas.openxmlformats.org/officeDocument/2006/relationships/image" Target="../media/image22.svg"/></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8.jpeg"/><Relationship Id="rId1" Type="http://schemas.openxmlformats.org/officeDocument/2006/relationships/slideLayout" Target="../slideLayouts/slideLayout7.xml"/><Relationship Id="rId6" Type="http://schemas.openxmlformats.org/officeDocument/2006/relationships/image" Target="../media/image32.jpeg"/><Relationship Id="rId5" Type="http://schemas.openxmlformats.org/officeDocument/2006/relationships/image" Target="../media/image31.jpeg"/><Relationship Id="rId4" Type="http://schemas.openxmlformats.org/officeDocument/2006/relationships/image" Target="../media/image22.svg"/></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8.jpeg"/><Relationship Id="rId1" Type="http://schemas.openxmlformats.org/officeDocument/2006/relationships/slideLayout" Target="../slideLayouts/slideLayout7.xml"/><Relationship Id="rId4" Type="http://schemas.openxmlformats.org/officeDocument/2006/relationships/image" Target="../media/image22.svg"/></Relationships>
</file>

<file path=ppt/slides/_rels/slide17.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9.png"/><Relationship Id="rId7" Type="http://schemas.openxmlformats.org/officeDocument/2006/relationships/image" Target="../media/image21.png"/><Relationship Id="rId2" Type="http://schemas.openxmlformats.org/officeDocument/2006/relationships/image" Target="../media/image7.jpeg"/><Relationship Id="rId1" Type="http://schemas.openxmlformats.org/officeDocument/2006/relationships/slideLayout" Target="../slideLayouts/slideLayout7.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20.svg"/><Relationship Id="rId9" Type="http://schemas.openxmlformats.org/officeDocument/2006/relationships/image" Target="../media/image33.jpeg"/></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4.jpeg"/><Relationship Id="rId1" Type="http://schemas.openxmlformats.org/officeDocument/2006/relationships/slideLayout" Target="../slideLayouts/slideLayout7.xml"/><Relationship Id="rId4" Type="http://schemas.openxmlformats.org/officeDocument/2006/relationships/image" Target="../media/image22.svg"/></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5.jpeg"/><Relationship Id="rId1" Type="http://schemas.openxmlformats.org/officeDocument/2006/relationships/slideLayout" Target="../slideLayouts/slideLayout7.xml"/><Relationship Id="rId4" Type="http://schemas.openxmlformats.org/officeDocument/2006/relationships/image" Target="../media/image22.svg"/></Relationships>
</file>

<file path=ppt/slides/_rels/slide2.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image" Target="../media/image7.jpeg"/><Relationship Id="rId1" Type="http://schemas.openxmlformats.org/officeDocument/2006/relationships/slideLayout" Target="../slideLayouts/slideLayout7.xml"/><Relationship Id="rId6" Type="http://schemas.openxmlformats.org/officeDocument/2006/relationships/image" Target="../media/image11.jpeg"/><Relationship Id="rId5" Type="http://schemas.openxmlformats.org/officeDocument/2006/relationships/image" Target="../media/image10.svg"/><Relationship Id="rId4" Type="http://schemas.openxmlformats.org/officeDocument/2006/relationships/image" Target="../media/image9.png"/></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7.jpeg"/><Relationship Id="rId1" Type="http://schemas.openxmlformats.org/officeDocument/2006/relationships/slideLayout" Target="../slideLayouts/slideLayout7.xml"/><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37.svg"/></Relationships>
</file>

<file path=ppt/slides/_rels/slide2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43.svg"/><Relationship Id="rId5" Type="http://schemas.openxmlformats.org/officeDocument/2006/relationships/image" Target="../media/image42.png"/><Relationship Id="rId4" Type="http://schemas.openxmlformats.org/officeDocument/2006/relationships/image" Target="../media/image41.svg"/></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svg"/><Relationship Id="rId2" Type="http://schemas.openxmlformats.org/officeDocument/2006/relationships/image" Target="../media/image7.jpe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jpeg"/><Relationship Id="rId4" Type="http://schemas.openxmlformats.org/officeDocument/2006/relationships/image" Target="../media/image13.sv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jpeg"/><Relationship Id="rId1" Type="http://schemas.openxmlformats.org/officeDocument/2006/relationships/slideLayout" Target="../slideLayouts/slideLayout7.xml"/><Relationship Id="rId5" Type="http://schemas.openxmlformats.org/officeDocument/2006/relationships/image" Target="../media/image17.jpeg"/><Relationship Id="rId4" Type="http://schemas.openxmlformats.org/officeDocument/2006/relationships/image" Target="../media/image10.svg"/></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8.jpeg"/><Relationship Id="rId1" Type="http://schemas.openxmlformats.org/officeDocument/2006/relationships/slideLayout" Target="../slideLayouts/slideLayout7.xml"/><Relationship Id="rId4" Type="http://schemas.openxmlformats.org/officeDocument/2006/relationships/image" Target="../media/image16.sv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8.jpeg"/><Relationship Id="rId1" Type="http://schemas.openxmlformats.org/officeDocument/2006/relationships/slideLayout" Target="../slideLayouts/slideLayout7.xml"/><Relationship Id="rId4" Type="http://schemas.openxmlformats.org/officeDocument/2006/relationships/image" Target="../media/image16.sv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8.jpeg"/><Relationship Id="rId1" Type="http://schemas.openxmlformats.org/officeDocument/2006/relationships/slideLayout" Target="../slideLayouts/slideLayout7.xml"/><Relationship Id="rId4" Type="http://schemas.openxmlformats.org/officeDocument/2006/relationships/image" Target="../media/image16.svg"/></Relationships>
</file>

<file path=ppt/slides/_rels/slide8.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9.png"/><Relationship Id="rId7" Type="http://schemas.openxmlformats.org/officeDocument/2006/relationships/image" Target="../media/image21.png"/><Relationship Id="rId2" Type="http://schemas.openxmlformats.org/officeDocument/2006/relationships/image" Target="../media/image7.jpeg"/><Relationship Id="rId1" Type="http://schemas.openxmlformats.org/officeDocument/2006/relationships/slideLayout" Target="../slideLayouts/slideLayout7.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20.svg"/><Relationship Id="rId9" Type="http://schemas.openxmlformats.org/officeDocument/2006/relationships/image" Target="../media/image23.jpeg"/></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8.jpeg"/><Relationship Id="rId1" Type="http://schemas.openxmlformats.org/officeDocument/2006/relationships/slideLayout" Target="../slideLayouts/slideLayout7.xml"/><Relationship Id="rId4" Type="http://schemas.openxmlformats.org/officeDocument/2006/relationships/image" Target="../media/image22.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3333"/>
            </a:stretch>
          </a:blipFill>
        </p:spPr>
      </p:sp>
      <p:grpSp>
        <p:nvGrpSpPr>
          <p:cNvPr id="3" name="Group 3"/>
          <p:cNvGrpSpPr/>
          <p:nvPr/>
        </p:nvGrpSpPr>
        <p:grpSpPr>
          <a:xfrm rot="-5400000">
            <a:off x="975830" y="-975830"/>
            <a:ext cx="10287000" cy="12238659"/>
            <a:chOff x="0" y="0"/>
            <a:chExt cx="660400" cy="785692"/>
          </a:xfrm>
        </p:grpSpPr>
        <p:sp>
          <p:nvSpPr>
            <p:cNvPr id="4" name="Freeform 4"/>
            <p:cNvSpPr/>
            <p:nvPr/>
          </p:nvSpPr>
          <p:spPr>
            <a:xfrm>
              <a:off x="0" y="0"/>
              <a:ext cx="660400" cy="785692"/>
            </a:xfrm>
            <a:custGeom>
              <a:avLst/>
              <a:gdLst/>
              <a:ahLst/>
              <a:cxnLst/>
              <a:rect l="l" t="t" r="r" b="b"/>
              <a:pathLst>
                <a:path w="660400" h="785692">
                  <a:moveTo>
                    <a:pt x="220252" y="766623"/>
                  </a:moveTo>
                  <a:cubicBezTo>
                    <a:pt x="254109" y="778137"/>
                    <a:pt x="292600" y="785692"/>
                    <a:pt x="330378" y="785692"/>
                  </a:cubicBezTo>
                  <a:cubicBezTo>
                    <a:pt x="368157" y="785692"/>
                    <a:pt x="404509" y="779215"/>
                    <a:pt x="438009" y="767701"/>
                  </a:cubicBezTo>
                  <a:cubicBezTo>
                    <a:pt x="438723" y="767341"/>
                    <a:pt x="439435" y="767341"/>
                    <a:pt x="440148" y="766982"/>
                  </a:cubicBezTo>
                  <a:cubicBezTo>
                    <a:pt x="565955" y="720927"/>
                    <a:pt x="658618" y="599313"/>
                    <a:pt x="660400" y="457792"/>
                  </a:cubicBezTo>
                  <a:lnTo>
                    <a:pt x="660400" y="0"/>
                  </a:lnTo>
                  <a:lnTo>
                    <a:pt x="0" y="0"/>
                  </a:lnTo>
                  <a:lnTo>
                    <a:pt x="0" y="457452"/>
                  </a:lnTo>
                  <a:cubicBezTo>
                    <a:pt x="1782" y="600032"/>
                    <a:pt x="93019" y="721647"/>
                    <a:pt x="220252" y="766623"/>
                  </a:cubicBezTo>
                  <a:close/>
                </a:path>
              </a:pathLst>
            </a:custGeom>
            <a:solidFill>
              <a:srgbClr val="FFFFFF"/>
            </a:solidFill>
          </p:spPr>
        </p:sp>
        <p:sp>
          <p:nvSpPr>
            <p:cNvPr id="5" name="TextBox 5"/>
            <p:cNvSpPr txBox="1"/>
            <p:nvPr/>
          </p:nvSpPr>
          <p:spPr>
            <a:xfrm>
              <a:off x="0" y="-47625"/>
              <a:ext cx="660400" cy="706317"/>
            </a:xfrm>
            <a:prstGeom prst="rect">
              <a:avLst/>
            </a:prstGeom>
          </p:spPr>
          <p:txBody>
            <a:bodyPr lIns="50800" tIns="50800" rIns="50800" bIns="50800" rtlCol="0" anchor="ctr"/>
            <a:lstStyle/>
            <a:p>
              <a:pPr algn="ctr">
                <a:lnSpc>
                  <a:spcPts val="2800"/>
                </a:lnSpc>
              </a:pPr>
              <a:endParaRPr/>
            </a:p>
          </p:txBody>
        </p:sp>
      </p:grpSp>
      <p:grpSp>
        <p:nvGrpSpPr>
          <p:cNvPr id="6" name="Group 6"/>
          <p:cNvGrpSpPr/>
          <p:nvPr/>
        </p:nvGrpSpPr>
        <p:grpSpPr>
          <a:xfrm>
            <a:off x="1028700" y="609947"/>
            <a:ext cx="5649528" cy="837505"/>
            <a:chOff x="0" y="0"/>
            <a:chExt cx="1487941" cy="220578"/>
          </a:xfrm>
        </p:grpSpPr>
        <p:sp>
          <p:nvSpPr>
            <p:cNvPr id="7" name="Freeform 7"/>
            <p:cNvSpPr/>
            <p:nvPr/>
          </p:nvSpPr>
          <p:spPr>
            <a:xfrm>
              <a:off x="0" y="0"/>
              <a:ext cx="1487941" cy="220578"/>
            </a:xfrm>
            <a:custGeom>
              <a:avLst/>
              <a:gdLst/>
              <a:ahLst/>
              <a:cxnLst/>
              <a:rect l="l" t="t" r="r" b="b"/>
              <a:pathLst>
                <a:path w="1487941" h="220578">
                  <a:moveTo>
                    <a:pt x="69889" y="0"/>
                  </a:moveTo>
                  <a:lnTo>
                    <a:pt x="1418053" y="0"/>
                  </a:lnTo>
                  <a:cubicBezTo>
                    <a:pt x="1456651" y="0"/>
                    <a:pt x="1487941" y="31290"/>
                    <a:pt x="1487941" y="69889"/>
                  </a:cubicBezTo>
                  <a:lnTo>
                    <a:pt x="1487941" y="150689"/>
                  </a:lnTo>
                  <a:cubicBezTo>
                    <a:pt x="1487941" y="169224"/>
                    <a:pt x="1480578" y="187001"/>
                    <a:pt x="1467472" y="200108"/>
                  </a:cubicBezTo>
                  <a:cubicBezTo>
                    <a:pt x="1454365" y="213214"/>
                    <a:pt x="1436588" y="220578"/>
                    <a:pt x="1418053" y="220578"/>
                  </a:cubicBezTo>
                  <a:lnTo>
                    <a:pt x="69889" y="220578"/>
                  </a:lnTo>
                  <a:cubicBezTo>
                    <a:pt x="51353" y="220578"/>
                    <a:pt x="33577" y="213214"/>
                    <a:pt x="20470" y="200108"/>
                  </a:cubicBezTo>
                  <a:cubicBezTo>
                    <a:pt x="7363" y="187001"/>
                    <a:pt x="0" y="169224"/>
                    <a:pt x="0" y="150689"/>
                  </a:cubicBezTo>
                  <a:lnTo>
                    <a:pt x="0" y="69889"/>
                  </a:lnTo>
                  <a:cubicBezTo>
                    <a:pt x="0" y="51353"/>
                    <a:pt x="7363" y="33577"/>
                    <a:pt x="20470" y="20470"/>
                  </a:cubicBezTo>
                  <a:cubicBezTo>
                    <a:pt x="33577" y="7363"/>
                    <a:pt x="51353" y="0"/>
                    <a:pt x="69889" y="0"/>
                  </a:cubicBezTo>
                  <a:close/>
                </a:path>
              </a:pathLst>
            </a:custGeom>
            <a:solidFill>
              <a:srgbClr val="009BD2"/>
            </a:solidFill>
          </p:spPr>
        </p:sp>
        <p:sp>
          <p:nvSpPr>
            <p:cNvPr id="8" name="TextBox 8"/>
            <p:cNvSpPr txBox="1"/>
            <p:nvPr/>
          </p:nvSpPr>
          <p:spPr>
            <a:xfrm>
              <a:off x="0" y="-66675"/>
              <a:ext cx="1487941" cy="287253"/>
            </a:xfrm>
            <a:prstGeom prst="rect">
              <a:avLst/>
            </a:prstGeom>
          </p:spPr>
          <p:txBody>
            <a:bodyPr lIns="50800" tIns="50800" rIns="50800" bIns="50800" rtlCol="0" anchor="ctr"/>
            <a:lstStyle/>
            <a:p>
              <a:pPr algn="ctr">
                <a:lnSpc>
                  <a:spcPts val="3640"/>
                </a:lnSpc>
              </a:pPr>
              <a:r>
                <a:rPr lang="en-US" sz="2600">
                  <a:solidFill>
                    <a:srgbClr val="FFFFFF"/>
                  </a:solidFill>
                  <a:latin typeface="ABeeZee Bold"/>
                  <a:ea typeface="ABeeZee Bold"/>
                  <a:cs typeface="ABeeZee Bold"/>
                  <a:sym typeface="ABeeZee Bold"/>
                </a:rPr>
                <a:t>Bangladesh Studies (BNS101)</a:t>
              </a:r>
            </a:p>
          </p:txBody>
        </p:sp>
      </p:grpSp>
      <p:grpSp>
        <p:nvGrpSpPr>
          <p:cNvPr id="9" name="Group 9"/>
          <p:cNvGrpSpPr/>
          <p:nvPr/>
        </p:nvGrpSpPr>
        <p:grpSpPr>
          <a:xfrm>
            <a:off x="9414457" y="6319282"/>
            <a:ext cx="8873543" cy="3944858"/>
            <a:chOff x="-238804" y="-2355"/>
            <a:chExt cx="897061" cy="406400"/>
          </a:xfrm>
        </p:grpSpPr>
        <p:sp>
          <p:nvSpPr>
            <p:cNvPr id="10" name="Freeform 10"/>
            <p:cNvSpPr/>
            <p:nvPr/>
          </p:nvSpPr>
          <p:spPr>
            <a:xfrm>
              <a:off x="-238804" y="-2355"/>
              <a:ext cx="897061" cy="406400"/>
            </a:xfrm>
            <a:custGeom>
              <a:avLst/>
              <a:gdLst/>
              <a:ahLst/>
              <a:cxnLst/>
              <a:rect l="l" t="t" r="r" b="b"/>
              <a:pathLst>
                <a:path w="897061" h="406400">
                  <a:moveTo>
                    <a:pt x="693861" y="0"/>
                  </a:moveTo>
                  <a:cubicBezTo>
                    <a:pt x="806091" y="0"/>
                    <a:pt x="897061" y="90970"/>
                    <a:pt x="897061" y="203200"/>
                  </a:cubicBezTo>
                  <a:cubicBezTo>
                    <a:pt x="897061" y="315430"/>
                    <a:pt x="806091" y="406400"/>
                    <a:pt x="693861" y="406400"/>
                  </a:cubicBezTo>
                  <a:lnTo>
                    <a:pt x="203200" y="406400"/>
                  </a:lnTo>
                  <a:cubicBezTo>
                    <a:pt x="90970" y="406400"/>
                    <a:pt x="0" y="315430"/>
                    <a:pt x="0" y="203200"/>
                  </a:cubicBezTo>
                  <a:cubicBezTo>
                    <a:pt x="0" y="90970"/>
                    <a:pt x="90970" y="0"/>
                    <a:pt x="203200" y="0"/>
                  </a:cubicBezTo>
                  <a:lnTo>
                    <a:pt x="693861" y="0"/>
                  </a:lnTo>
                </a:path>
              </a:pathLst>
            </a:custGeom>
            <a:blipFill>
              <a:blip r:embed="rId3"/>
              <a:stretch>
                <a:fillRect t="-19784" b="-27371"/>
              </a:stretch>
            </a:blipFill>
          </p:spPr>
        </p:sp>
      </p:grpSp>
      <p:sp>
        <p:nvSpPr>
          <p:cNvPr id="11" name="Freeform 11"/>
          <p:cNvSpPr/>
          <p:nvPr/>
        </p:nvSpPr>
        <p:spPr>
          <a:xfrm>
            <a:off x="12991624" y="3136819"/>
            <a:ext cx="1436812" cy="1436812"/>
          </a:xfrm>
          <a:custGeom>
            <a:avLst/>
            <a:gdLst/>
            <a:ahLst/>
            <a:cxnLst/>
            <a:rect l="l" t="t" r="r" b="b"/>
            <a:pathLst>
              <a:path w="1436812" h="1436812">
                <a:moveTo>
                  <a:pt x="0" y="0"/>
                </a:moveTo>
                <a:lnTo>
                  <a:pt x="1436812" y="0"/>
                </a:lnTo>
                <a:lnTo>
                  <a:pt x="1436812" y="1436812"/>
                </a:lnTo>
                <a:lnTo>
                  <a:pt x="0" y="143681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2" name="Freeform 12"/>
          <p:cNvSpPr/>
          <p:nvPr/>
        </p:nvSpPr>
        <p:spPr>
          <a:xfrm>
            <a:off x="10357617" y="987830"/>
            <a:ext cx="2148988" cy="2148988"/>
          </a:xfrm>
          <a:custGeom>
            <a:avLst/>
            <a:gdLst/>
            <a:ahLst/>
            <a:cxnLst/>
            <a:rect l="l" t="t" r="r" b="b"/>
            <a:pathLst>
              <a:path w="2148988" h="2148988">
                <a:moveTo>
                  <a:pt x="0" y="0"/>
                </a:moveTo>
                <a:lnTo>
                  <a:pt x="2148988" y="0"/>
                </a:lnTo>
                <a:lnTo>
                  <a:pt x="2148988" y="2148989"/>
                </a:lnTo>
                <a:lnTo>
                  <a:pt x="0" y="214898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3" name="TextBox 13"/>
          <p:cNvSpPr txBox="1"/>
          <p:nvPr/>
        </p:nvSpPr>
        <p:spPr>
          <a:xfrm>
            <a:off x="481018" y="1680084"/>
            <a:ext cx="11757641" cy="4198747"/>
          </a:xfrm>
          <a:prstGeom prst="rect">
            <a:avLst/>
          </a:prstGeom>
        </p:spPr>
        <p:txBody>
          <a:bodyPr lIns="0" tIns="0" rIns="0" bIns="0" rtlCol="0" anchor="t">
            <a:spAutoFit/>
          </a:bodyPr>
          <a:lstStyle/>
          <a:p>
            <a:pPr algn="l">
              <a:lnSpc>
                <a:spcPts val="10304"/>
              </a:lnSpc>
            </a:pPr>
            <a:r>
              <a:rPr lang="en-US" sz="9200" b="1" dirty="0">
                <a:solidFill>
                  <a:srgbClr val="003B66"/>
                </a:solidFill>
                <a:latin typeface="Agrandir Tight Heavy"/>
                <a:ea typeface="Agrandir Tight Heavy"/>
                <a:cs typeface="Agrandir Tight Heavy"/>
                <a:sym typeface="Agrandir Tight Heavy"/>
              </a:rPr>
              <a:t>ADDRESSING THE </a:t>
            </a:r>
            <a:r>
              <a:rPr lang="en-US" sz="9200" b="1" dirty="0">
                <a:solidFill>
                  <a:srgbClr val="FF3131"/>
                </a:solidFill>
                <a:latin typeface="Agrandir Tight Heavy"/>
                <a:ea typeface="Agrandir Tight Heavy"/>
                <a:cs typeface="Agrandir Tight Heavy"/>
                <a:sym typeface="Agrandir Tight Heavy"/>
              </a:rPr>
              <a:t>FLOOD PROBLEM</a:t>
            </a:r>
            <a:r>
              <a:rPr lang="en-US" sz="9200" b="1" dirty="0">
                <a:solidFill>
                  <a:srgbClr val="003B66"/>
                </a:solidFill>
                <a:latin typeface="Agrandir Tight Heavy"/>
                <a:ea typeface="Agrandir Tight Heavy"/>
                <a:cs typeface="Agrandir Tight Heavy"/>
                <a:sym typeface="Agrandir Tight Heavy"/>
              </a:rPr>
              <a:t> </a:t>
            </a:r>
          </a:p>
          <a:p>
            <a:pPr algn="l">
              <a:lnSpc>
                <a:spcPts val="10304"/>
              </a:lnSpc>
            </a:pPr>
            <a:r>
              <a:rPr lang="en-US" sz="9200" b="1" dirty="0">
                <a:solidFill>
                  <a:srgbClr val="003B66"/>
                </a:solidFill>
                <a:latin typeface="Agrandir Tight Heavy"/>
                <a:ea typeface="Agrandir Tight Heavy"/>
                <a:cs typeface="Agrandir Tight Heavy"/>
                <a:sym typeface="Agrandir Tight Heavy"/>
              </a:rPr>
              <a:t>IN BANGLADESH</a:t>
            </a:r>
          </a:p>
        </p:txBody>
      </p:sp>
      <p:sp>
        <p:nvSpPr>
          <p:cNvPr id="14" name="TextBox 14"/>
          <p:cNvSpPr txBox="1"/>
          <p:nvPr/>
        </p:nvSpPr>
        <p:spPr>
          <a:xfrm>
            <a:off x="0" y="5751542"/>
            <a:ext cx="10994213" cy="1235679"/>
          </a:xfrm>
          <a:prstGeom prst="rect">
            <a:avLst/>
          </a:prstGeom>
        </p:spPr>
        <p:txBody>
          <a:bodyPr lIns="0" tIns="0" rIns="0" bIns="0" rtlCol="0" anchor="t">
            <a:spAutoFit/>
          </a:bodyPr>
          <a:lstStyle/>
          <a:p>
            <a:pPr algn="ctr">
              <a:lnSpc>
                <a:spcPts val="8672"/>
              </a:lnSpc>
              <a:spcBef>
                <a:spcPct val="0"/>
              </a:spcBef>
            </a:pPr>
            <a:r>
              <a:rPr lang="en-US" sz="6194" b="1" dirty="0">
                <a:solidFill>
                  <a:srgbClr val="003B66"/>
                </a:solidFill>
                <a:latin typeface="Agrandir Tight Bold"/>
                <a:ea typeface="Agrandir Tight Bold"/>
                <a:cs typeface="Agrandir Tight Bold"/>
                <a:sym typeface="Agrandir Tight Bold"/>
              </a:rPr>
              <a:t>A Look at Causes and Solutions</a:t>
            </a:r>
          </a:p>
        </p:txBody>
      </p:sp>
    </p:spTree>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333" b="-9333"/>
            </a:stretch>
          </a:blipFill>
        </p:spPr>
      </p:sp>
      <p:grpSp>
        <p:nvGrpSpPr>
          <p:cNvPr id="3" name="Group 3"/>
          <p:cNvGrpSpPr/>
          <p:nvPr/>
        </p:nvGrpSpPr>
        <p:grpSpPr>
          <a:xfrm>
            <a:off x="1422148" y="2682459"/>
            <a:ext cx="15443703" cy="6825682"/>
            <a:chOff x="0" y="0"/>
            <a:chExt cx="4067477" cy="1797711"/>
          </a:xfrm>
        </p:grpSpPr>
        <p:sp>
          <p:nvSpPr>
            <p:cNvPr id="4" name="Freeform 4"/>
            <p:cNvSpPr/>
            <p:nvPr/>
          </p:nvSpPr>
          <p:spPr>
            <a:xfrm>
              <a:off x="0" y="0"/>
              <a:ext cx="4067477" cy="1797711"/>
            </a:xfrm>
            <a:custGeom>
              <a:avLst/>
              <a:gdLst/>
              <a:ahLst/>
              <a:cxnLst/>
              <a:rect l="l" t="t" r="r" b="b"/>
              <a:pathLst>
                <a:path w="4067477" h="1797711">
                  <a:moveTo>
                    <a:pt x="25566" y="0"/>
                  </a:moveTo>
                  <a:lnTo>
                    <a:pt x="4041911" y="0"/>
                  </a:lnTo>
                  <a:cubicBezTo>
                    <a:pt x="4048692" y="0"/>
                    <a:pt x="4055194" y="2694"/>
                    <a:pt x="4059989" y="7488"/>
                  </a:cubicBezTo>
                  <a:cubicBezTo>
                    <a:pt x="4064784" y="12283"/>
                    <a:pt x="4067477" y="18786"/>
                    <a:pt x="4067477" y="25566"/>
                  </a:cubicBezTo>
                  <a:lnTo>
                    <a:pt x="4067477" y="1772144"/>
                  </a:lnTo>
                  <a:cubicBezTo>
                    <a:pt x="4067477" y="1778925"/>
                    <a:pt x="4064784" y="1785428"/>
                    <a:pt x="4059989" y="1790223"/>
                  </a:cubicBezTo>
                  <a:cubicBezTo>
                    <a:pt x="4055194" y="1795017"/>
                    <a:pt x="4048692" y="1797711"/>
                    <a:pt x="4041911" y="1797711"/>
                  </a:cubicBezTo>
                  <a:lnTo>
                    <a:pt x="25566" y="1797711"/>
                  </a:lnTo>
                  <a:cubicBezTo>
                    <a:pt x="18786" y="1797711"/>
                    <a:pt x="12283" y="1795017"/>
                    <a:pt x="7488" y="1790223"/>
                  </a:cubicBezTo>
                  <a:cubicBezTo>
                    <a:pt x="2694" y="1785428"/>
                    <a:pt x="0" y="1778925"/>
                    <a:pt x="0" y="1772144"/>
                  </a:cubicBezTo>
                  <a:lnTo>
                    <a:pt x="0" y="25566"/>
                  </a:lnTo>
                  <a:cubicBezTo>
                    <a:pt x="0" y="18786"/>
                    <a:pt x="2694" y="12283"/>
                    <a:pt x="7488" y="7488"/>
                  </a:cubicBezTo>
                  <a:cubicBezTo>
                    <a:pt x="12283" y="2694"/>
                    <a:pt x="18786" y="0"/>
                    <a:pt x="25566" y="0"/>
                  </a:cubicBezTo>
                  <a:close/>
                </a:path>
              </a:pathLst>
            </a:custGeom>
            <a:solidFill>
              <a:srgbClr val="DEF4FF"/>
            </a:solidFill>
          </p:spPr>
        </p:sp>
        <p:sp>
          <p:nvSpPr>
            <p:cNvPr id="5" name="TextBox 5"/>
            <p:cNvSpPr txBox="1"/>
            <p:nvPr/>
          </p:nvSpPr>
          <p:spPr>
            <a:xfrm>
              <a:off x="0" y="-47625"/>
              <a:ext cx="4067477" cy="1845336"/>
            </a:xfrm>
            <a:prstGeom prst="rect">
              <a:avLst/>
            </a:prstGeom>
          </p:spPr>
          <p:txBody>
            <a:bodyPr lIns="50800" tIns="50800" rIns="50800" bIns="50800" rtlCol="0" anchor="ctr"/>
            <a:lstStyle/>
            <a:p>
              <a:pPr algn="just">
                <a:lnSpc>
                  <a:spcPts val="2800"/>
                </a:lnSpc>
              </a:pPr>
              <a:endParaRPr/>
            </a:p>
          </p:txBody>
        </p:sp>
      </p:grpSp>
      <p:sp>
        <p:nvSpPr>
          <p:cNvPr id="6" name="TextBox 6"/>
          <p:cNvSpPr txBox="1"/>
          <p:nvPr/>
        </p:nvSpPr>
        <p:spPr>
          <a:xfrm>
            <a:off x="2210051" y="857250"/>
            <a:ext cx="13867899" cy="1080135"/>
          </a:xfrm>
          <a:prstGeom prst="rect">
            <a:avLst/>
          </a:prstGeom>
        </p:spPr>
        <p:txBody>
          <a:bodyPr lIns="0" tIns="0" rIns="0" bIns="0" rtlCol="0" anchor="t">
            <a:spAutoFit/>
          </a:bodyPr>
          <a:lstStyle/>
          <a:p>
            <a:pPr algn="ctr">
              <a:lnSpc>
                <a:spcPts val="7620"/>
              </a:lnSpc>
            </a:pPr>
            <a:r>
              <a:rPr lang="en-US" sz="6000" b="1">
                <a:solidFill>
                  <a:srgbClr val="04293D"/>
                </a:solidFill>
                <a:latin typeface="Akzidenz-Grotesk Heavy"/>
                <a:ea typeface="Akzidenz-Grotesk Heavy"/>
                <a:cs typeface="Akzidenz-Grotesk Heavy"/>
                <a:sym typeface="Akzidenz-Grotesk Heavy"/>
              </a:rPr>
              <a:t>Flood Risk Management</a:t>
            </a:r>
          </a:p>
        </p:txBody>
      </p:sp>
      <p:sp>
        <p:nvSpPr>
          <p:cNvPr id="7" name="Freeform 7"/>
          <p:cNvSpPr/>
          <p:nvPr/>
        </p:nvSpPr>
        <p:spPr>
          <a:xfrm>
            <a:off x="1085246" y="-1582191"/>
            <a:ext cx="3164382" cy="3164382"/>
          </a:xfrm>
          <a:custGeom>
            <a:avLst/>
            <a:gdLst/>
            <a:ahLst/>
            <a:cxnLst/>
            <a:rect l="l" t="t" r="r" b="b"/>
            <a:pathLst>
              <a:path w="3164382" h="3164382">
                <a:moveTo>
                  <a:pt x="0" y="0"/>
                </a:moveTo>
                <a:lnTo>
                  <a:pt x="3164382" y="0"/>
                </a:lnTo>
                <a:lnTo>
                  <a:pt x="3164382" y="3164382"/>
                </a:lnTo>
                <a:lnTo>
                  <a:pt x="0" y="316438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8" name="Freeform 8"/>
          <p:cNvSpPr/>
          <p:nvPr/>
        </p:nvSpPr>
        <p:spPr>
          <a:xfrm>
            <a:off x="14071413" y="-1582191"/>
            <a:ext cx="3164382" cy="3164382"/>
          </a:xfrm>
          <a:custGeom>
            <a:avLst/>
            <a:gdLst/>
            <a:ahLst/>
            <a:cxnLst/>
            <a:rect l="l" t="t" r="r" b="b"/>
            <a:pathLst>
              <a:path w="3164382" h="3164382">
                <a:moveTo>
                  <a:pt x="0" y="0"/>
                </a:moveTo>
                <a:lnTo>
                  <a:pt x="3164381" y="0"/>
                </a:lnTo>
                <a:lnTo>
                  <a:pt x="3164381" y="3164382"/>
                </a:lnTo>
                <a:lnTo>
                  <a:pt x="0" y="316438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9" name="TextBox 9"/>
          <p:cNvSpPr txBox="1"/>
          <p:nvPr/>
        </p:nvSpPr>
        <p:spPr>
          <a:xfrm>
            <a:off x="1249875" y="3391408"/>
            <a:ext cx="15443703" cy="5866892"/>
          </a:xfrm>
          <a:prstGeom prst="rect">
            <a:avLst/>
          </a:prstGeom>
        </p:spPr>
        <p:txBody>
          <a:bodyPr lIns="0" tIns="0" rIns="0" bIns="0" rtlCol="0" anchor="t">
            <a:spAutoFit/>
          </a:bodyPr>
          <a:lstStyle/>
          <a:p>
            <a:pPr marL="652019" lvl="1" indent="-326009" algn="just">
              <a:lnSpc>
                <a:spcPts val="4228"/>
              </a:lnSpc>
              <a:buFont typeface="Arial"/>
              <a:buChar char="•"/>
            </a:pPr>
            <a:r>
              <a:rPr lang="en-US" sz="3020">
                <a:solidFill>
                  <a:srgbClr val="000000"/>
                </a:solidFill>
                <a:latin typeface="ABeeZee Bold"/>
                <a:ea typeface="ABeeZee Bold"/>
                <a:cs typeface="ABeeZee Bold"/>
                <a:sym typeface="ABeeZee Bold"/>
              </a:rPr>
              <a:t>River Management: </a:t>
            </a:r>
            <a:r>
              <a:rPr lang="en-US" sz="3020">
                <a:solidFill>
                  <a:srgbClr val="000000"/>
                </a:solidFill>
                <a:latin typeface="ABeeZee"/>
                <a:ea typeface="ABeeZee"/>
                <a:cs typeface="ABeeZee"/>
                <a:sym typeface="ABeeZee"/>
              </a:rPr>
              <a:t>Dredging and embankments are used to manage river water flow and prevent overflow during heavy rainfall. Riverbank reinforcement also helps reduce the risk of erosion and collapse.</a:t>
            </a:r>
          </a:p>
          <a:p>
            <a:pPr marL="652019" lvl="1" indent="-326009" algn="just">
              <a:lnSpc>
                <a:spcPts val="4228"/>
              </a:lnSpc>
              <a:buFont typeface="Arial"/>
              <a:buChar char="•"/>
            </a:pPr>
            <a:r>
              <a:rPr lang="en-US" sz="3020">
                <a:solidFill>
                  <a:srgbClr val="000000"/>
                </a:solidFill>
                <a:latin typeface="ABeeZee Bold"/>
                <a:ea typeface="ABeeZee Bold"/>
                <a:cs typeface="ABeeZee Bold"/>
                <a:sym typeface="ABeeZee Bold"/>
              </a:rPr>
              <a:t>Community-based Adaptation: </a:t>
            </a:r>
            <a:r>
              <a:rPr lang="en-US" sz="3020">
                <a:solidFill>
                  <a:srgbClr val="000000"/>
                </a:solidFill>
                <a:latin typeface="ABeeZee"/>
                <a:ea typeface="ABeeZee"/>
                <a:cs typeface="ABeeZee"/>
                <a:sym typeface="ABeeZee"/>
              </a:rPr>
              <a:t>Local communities are trained to respond quickly to flood warnings, use flood shelters, and implement measures like raising homesteads and securing livestock.</a:t>
            </a:r>
          </a:p>
          <a:p>
            <a:pPr marL="652019" lvl="1" indent="-326009" algn="just">
              <a:lnSpc>
                <a:spcPts val="4228"/>
              </a:lnSpc>
              <a:spcBef>
                <a:spcPct val="0"/>
              </a:spcBef>
              <a:buFont typeface="Arial"/>
              <a:buChar char="•"/>
            </a:pPr>
            <a:r>
              <a:rPr lang="en-US" sz="3020">
                <a:solidFill>
                  <a:srgbClr val="000000"/>
                </a:solidFill>
                <a:latin typeface="ABeeZee Bold"/>
                <a:ea typeface="ABeeZee Bold"/>
                <a:cs typeface="ABeeZee Bold"/>
                <a:sym typeface="ABeeZee Bold"/>
              </a:rPr>
              <a:t>Infrastructure Development: </a:t>
            </a:r>
            <a:r>
              <a:rPr lang="en-US" sz="3020">
                <a:solidFill>
                  <a:srgbClr val="000000"/>
                </a:solidFill>
                <a:latin typeface="ABeeZee"/>
                <a:ea typeface="ABeeZee"/>
                <a:cs typeface="ABeeZee"/>
                <a:sym typeface="ABeeZee"/>
              </a:rPr>
              <a:t>Building flood-resilient infrastructure, such as elevated roads, bridges, and homes, helps minimize damage. Additionally, constructing flood retention areas and drainage systems helps manage water flow in urban regions.</a:t>
            </a:r>
          </a:p>
          <a:p>
            <a:pPr algn="just">
              <a:lnSpc>
                <a:spcPts val="4228"/>
              </a:lnSpc>
              <a:spcBef>
                <a:spcPct val="0"/>
              </a:spcBef>
            </a:pPr>
            <a:endParaRPr lang="en-US" sz="3020">
              <a:solidFill>
                <a:srgbClr val="000000"/>
              </a:solidFill>
              <a:latin typeface="ABeeZee"/>
              <a:ea typeface="ABeeZee"/>
              <a:cs typeface="ABeeZee"/>
              <a:sym typeface="ABeeZee"/>
            </a:endParaRPr>
          </a:p>
        </p:txBody>
      </p:sp>
    </p:spTree>
  </p:cSld>
  <p:clrMapOvr>
    <a:masterClrMapping/>
  </p:clrMapOvr>
  <p:transition spd="med">
    <p:pull dir="d"/>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333" b="-9333"/>
            </a:stretch>
          </a:blipFill>
        </p:spPr>
      </p:sp>
      <p:grpSp>
        <p:nvGrpSpPr>
          <p:cNvPr id="3" name="Group 3"/>
          <p:cNvGrpSpPr/>
          <p:nvPr/>
        </p:nvGrpSpPr>
        <p:grpSpPr>
          <a:xfrm>
            <a:off x="7489305" y="1028700"/>
            <a:ext cx="9769995" cy="6041843"/>
            <a:chOff x="0" y="0"/>
            <a:chExt cx="2573167" cy="1591267"/>
          </a:xfrm>
        </p:grpSpPr>
        <p:sp>
          <p:nvSpPr>
            <p:cNvPr id="4" name="Freeform 4"/>
            <p:cNvSpPr/>
            <p:nvPr/>
          </p:nvSpPr>
          <p:spPr>
            <a:xfrm>
              <a:off x="0" y="0"/>
              <a:ext cx="2573167" cy="1591267"/>
            </a:xfrm>
            <a:custGeom>
              <a:avLst/>
              <a:gdLst/>
              <a:ahLst/>
              <a:cxnLst/>
              <a:rect l="l" t="t" r="r" b="b"/>
              <a:pathLst>
                <a:path w="2573167" h="1591267">
                  <a:moveTo>
                    <a:pt x="34074" y="0"/>
                  </a:moveTo>
                  <a:lnTo>
                    <a:pt x="2539093" y="0"/>
                  </a:lnTo>
                  <a:cubicBezTo>
                    <a:pt x="2557912" y="0"/>
                    <a:pt x="2573167" y="15255"/>
                    <a:pt x="2573167" y="34074"/>
                  </a:cubicBezTo>
                  <a:lnTo>
                    <a:pt x="2573167" y="1557193"/>
                  </a:lnTo>
                  <a:cubicBezTo>
                    <a:pt x="2573167" y="1576012"/>
                    <a:pt x="2557912" y="1591267"/>
                    <a:pt x="2539093" y="1591267"/>
                  </a:cubicBezTo>
                  <a:lnTo>
                    <a:pt x="34074" y="1591267"/>
                  </a:lnTo>
                  <a:cubicBezTo>
                    <a:pt x="15255" y="1591267"/>
                    <a:pt x="0" y="1576012"/>
                    <a:pt x="0" y="1557193"/>
                  </a:cubicBezTo>
                  <a:lnTo>
                    <a:pt x="0" y="34074"/>
                  </a:lnTo>
                  <a:cubicBezTo>
                    <a:pt x="0" y="15255"/>
                    <a:pt x="15255" y="0"/>
                    <a:pt x="34074" y="0"/>
                  </a:cubicBezTo>
                  <a:close/>
                </a:path>
              </a:pathLst>
            </a:custGeom>
            <a:solidFill>
              <a:srgbClr val="003B66"/>
            </a:solidFill>
          </p:spPr>
        </p:sp>
        <p:sp>
          <p:nvSpPr>
            <p:cNvPr id="5" name="TextBox 5"/>
            <p:cNvSpPr txBox="1"/>
            <p:nvPr/>
          </p:nvSpPr>
          <p:spPr>
            <a:xfrm>
              <a:off x="0" y="-47625"/>
              <a:ext cx="2573167" cy="1638892"/>
            </a:xfrm>
            <a:prstGeom prst="rect">
              <a:avLst/>
            </a:prstGeom>
          </p:spPr>
          <p:txBody>
            <a:bodyPr lIns="50800" tIns="50800" rIns="50800" bIns="50800" rtlCol="0" anchor="ctr"/>
            <a:lstStyle/>
            <a:p>
              <a:pPr algn="ctr">
                <a:lnSpc>
                  <a:spcPts val="2800"/>
                </a:lnSpc>
              </a:pPr>
              <a:endParaRPr/>
            </a:p>
          </p:txBody>
        </p:sp>
      </p:grpSp>
      <p:grpSp>
        <p:nvGrpSpPr>
          <p:cNvPr id="6" name="Group 6"/>
          <p:cNvGrpSpPr/>
          <p:nvPr/>
        </p:nvGrpSpPr>
        <p:grpSpPr>
          <a:xfrm>
            <a:off x="6189024" y="2102436"/>
            <a:ext cx="2600561" cy="2600561"/>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B7768"/>
            </a:solidFill>
          </p:spPr>
        </p:sp>
        <p:sp>
          <p:nvSpPr>
            <p:cNvPr id="8" name="TextBox 8"/>
            <p:cNvSpPr txBox="1"/>
            <p:nvPr/>
          </p:nvSpPr>
          <p:spPr>
            <a:xfrm>
              <a:off x="76200" y="28575"/>
              <a:ext cx="660400" cy="708025"/>
            </a:xfrm>
            <a:prstGeom prst="rect">
              <a:avLst/>
            </a:prstGeom>
          </p:spPr>
          <p:txBody>
            <a:bodyPr lIns="50800" tIns="50800" rIns="50800" bIns="50800" rtlCol="0" anchor="ctr"/>
            <a:lstStyle/>
            <a:p>
              <a:pPr algn="ctr">
                <a:lnSpc>
                  <a:spcPts val="2800"/>
                </a:lnSpc>
              </a:pPr>
              <a:endParaRPr/>
            </a:p>
          </p:txBody>
        </p:sp>
      </p:grpSp>
      <p:sp>
        <p:nvSpPr>
          <p:cNvPr id="9" name="Freeform 9"/>
          <p:cNvSpPr/>
          <p:nvPr/>
        </p:nvSpPr>
        <p:spPr>
          <a:xfrm>
            <a:off x="6798596" y="2712008"/>
            <a:ext cx="1381417" cy="1381417"/>
          </a:xfrm>
          <a:custGeom>
            <a:avLst/>
            <a:gdLst/>
            <a:ahLst/>
            <a:cxnLst/>
            <a:rect l="l" t="t" r="r" b="b"/>
            <a:pathLst>
              <a:path w="1381417" h="1381417">
                <a:moveTo>
                  <a:pt x="0" y="0"/>
                </a:moveTo>
                <a:lnTo>
                  <a:pt x="1381418" y="0"/>
                </a:lnTo>
                <a:lnTo>
                  <a:pt x="1381418" y="1381417"/>
                </a:lnTo>
                <a:lnTo>
                  <a:pt x="0" y="138141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0" name="Freeform 10"/>
          <p:cNvSpPr/>
          <p:nvPr/>
        </p:nvSpPr>
        <p:spPr>
          <a:xfrm>
            <a:off x="2077301" y="3168060"/>
            <a:ext cx="3413193" cy="469314"/>
          </a:xfrm>
          <a:custGeom>
            <a:avLst/>
            <a:gdLst/>
            <a:ahLst/>
            <a:cxnLst/>
            <a:rect l="l" t="t" r="r" b="b"/>
            <a:pathLst>
              <a:path w="3413193" h="469314">
                <a:moveTo>
                  <a:pt x="0" y="0"/>
                </a:moveTo>
                <a:lnTo>
                  <a:pt x="3413192" y="0"/>
                </a:lnTo>
                <a:lnTo>
                  <a:pt x="3413192" y="469314"/>
                </a:lnTo>
                <a:lnTo>
                  <a:pt x="0" y="46931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1" name="Freeform 11"/>
          <p:cNvSpPr/>
          <p:nvPr/>
        </p:nvSpPr>
        <p:spPr>
          <a:xfrm>
            <a:off x="12904293" y="8123283"/>
            <a:ext cx="4355007" cy="4355007"/>
          </a:xfrm>
          <a:custGeom>
            <a:avLst/>
            <a:gdLst/>
            <a:ahLst/>
            <a:cxnLst/>
            <a:rect l="l" t="t" r="r" b="b"/>
            <a:pathLst>
              <a:path w="4355007" h="4355007">
                <a:moveTo>
                  <a:pt x="0" y="0"/>
                </a:moveTo>
                <a:lnTo>
                  <a:pt x="4355007" y="0"/>
                </a:lnTo>
                <a:lnTo>
                  <a:pt x="4355007" y="4355007"/>
                </a:lnTo>
                <a:lnTo>
                  <a:pt x="0" y="435500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2" name="Freeform 12"/>
          <p:cNvSpPr/>
          <p:nvPr/>
        </p:nvSpPr>
        <p:spPr>
          <a:xfrm>
            <a:off x="609744" y="4152271"/>
            <a:ext cx="8179841" cy="5836545"/>
          </a:xfrm>
          <a:prstGeom prst="roundRect">
            <a:avLst/>
          </a:prstGeom>
          <a:blipFill>
            <a:blip r:embed="rId9"/>
            <a:stretch>
              <a:fillRect/>
            </a:stretch>
          </a:blipFill>
        </p:spPr>
      </p:sp>
      <p:sp>
        <p:nvSpPr>
          <p:cNvPr id="13" name="TextBox 13"/>
          <p:cNvSpPr txBox="1"/>
          <p:nvPr/>
        </p:nvSpPr>
        <p:spPr>
          <a:xfrm>
            <a:off x="9144000" y="2492933"/>
            <a:ext cx="9495691" cy="2827847"/>
          </a:xfrm>
          <a:prstGeom prst="rect">
            <a:avLst/>
          </a:prstGeom>
        </p:spPr>
        <p:txBody>
          <a:bodyPr lIns="0" tIns="0" rIns="0" bIns="0" rtlCol="0" anchor="t">
            <a:spAutoFit/>
          </a:bodyPr>
          <a:lstStyle/>
          <a:p>
            <a:pPr algn="l">
              <a:lnSpc>
                <a:spcPts val="10568"/>
              </a:lnSpc>
            </a:pPr>
            <a:r>
              <a:rPr lang="en-US" sz="8321" b="1">
                <a:solidFill>
                  <a:srgbClr val="FFFFFF"/>
                </a:solidFill>
                <a:latin typeface="Akzidenz-Grotesk Heavy"/>
                <a:ea typeface="Akzidenz-Grotesk Heavy"/>
                <a:cs typeface="Akzidenz-Grotesk Heavy"/>
                <a:sym typeface="Akzidenz-Grotesk Heavy"/>
              </a:rPr>
              <a:t>Technological Solutions</a:t>
            </a:r>
          </a:p>
        </p:txBody>
      </p:sp>
    </p:spTree>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333" b="-9333"/>
            </a:stretch>
          </a:blipFill>
        </p:spPr>
      </p:sp>
      <p:grpSp>
        <p:nvGrpSpPr>
          <p:cNvPr id="3" name="Group 3"/>
          <p:cNvGrpSpPr/>
          <p:nvPr/>
        </p:nvGrpSpPr>
        <p:grpSpPr>
          <a:xfrm>
            <a:off x="265459" y="1964055"/>
            <a:ext cx="17781693" cy="8080814"/>
            <a:chOff x="0" y="0"/>
            <a:chExt cx="4683244" cy="2128280"/>
          </a:xfrm>
        </p:grpSpPr>
        <p:sp>
          <p:nvSpPr>
            <p:cNvPr id="4" name="Freeform 4"/>
            <p:cNvSpPr/>
            <p:nvPr/>
          </p:nvSpPr>
          <p:spPr>
            <a:xfrm>
              <a:off x="0" y="0"/>
              <a:ext cx="4683244" cy="2128280"/>
            </a:xfrm>
            <a:custGeom>
              <a:avLst/>
              <a:gdLst/>
              <a:ahLst/>
              <a:cxnLst/>
              <a:rect l="l" t="t" r="r" b="b"/>
              <a:pathLst>
                <a:path w="4683244" h="2128280">
                  <a:moveTo>
                    <a:pt x="22205" y="0"/>
                  </a:moveTo>
                  <a:lnTo>
                    <a:pt x="4661039" y="0"/>
                  </a:lnTo>
                  <a:cubicBezTo>
                    <a:pt x="4666928" y="0"/>
                    <a:pt x="4672576" y="2339"/>
                    <a:pt x="4676741" y="6504"/>
                  </a:cubicBezTo>
                  <a:cubicBezTo>
                    <a:pt x="4680905" y="10668"/>
                    <a:pt x="4683244" y="16316"/>
                    <a:pt x="4683244" y="22205"/>
                  </a:cubicBezTo>
                  <a:lnTo>
                    <a:pt x="4683244" y="2106076"/>
                  </a:lnTo>
                  <a:cubicBezTo>
                    <a:pt x="4683244" y="2111964"/>
                    <a:pt x="4680905" y="2117612"/>
                    <a:pt x="4676741" y="2121776"/>
                  </a:cubicBezTo>
                  <a:cubicBezTo>
                    <a:pt x="4672576" y="2125941"/>
                    <a:pt x="4666928" y="2128280"/>
                    <a:pt x="4661039" y="2128280"/>
                  </a:cubicBezTo>
                  <a:lnTo>
                    <a:pt x="22205" y="2128280"/>
                  </a:lnTo>
                  <a:cubicBezTo>
                    <a:pt x="16316" y="2128280"/>
                    <a:pt x="10668" y="2125941"/>
                    <a:pt x="6504" y="2121776"/>
                  </a:cubicBezTo>
                  <a:cubicBezTo>
                    <a:pt x="2339" y="2117612"/>
                    <a:pt x="0" y="2111964"/>
                    <a:pt x="0" y="2106076"/>
                  </a:cubicBezTo>
                  <a:lnTo>
                    <a:pt x="0" y="22205"/>
                  </a:lnTo>
                  <a:cubicBezTo>
                    <a:pt x="0" y="16316"/>
                    <a:pt x="2339" y="10668"/>
                    <a:pt x="6504" y="6504"/>
                  </a:cubicBezTo>
                  <a:cubicBezTo>
                    <a:pt x="10668" y="2339"/>
                    <a:pt x="16316" y="0"/>
                    <a:pt x="22205" y="0"/>
                  </a:cubicBezTo>
                  <a:close/>
                </a:path>
              </a:pathLst>
            </a:custGeom>
            <a:solidFill>
              <a:srgbClr val="DEF4FF"/>
            </a:solidFill>
          </p:spPr>
        </p:sp>
        <p:sp>
          <p:nvSpPr>
            <p:cNvPr id="5" name="TextBox 5"/>
            <p:cNvSpPr txBox="1"/>
            <p:nvPr/>
          </p:nvSpPr>
          <p:spPr>
            <a:xfrm>
              <a:off x="0" y="-47625"/>
              <a:ext cx="4683244" cy="2175905"/>
            </a:xfrm>
            <a:prstGeom prst="rect">
              <a:avLst/>
            </a:prstGeom>
          </p:spPr>
          <p:txBody>
            <a:bodyPr lIns="50800" tIns="50800" rIns="50800" bIns="50800" rtlCol="0" anchor="ctr"/>
            <a:lstStyle/>
            <a:p>
              <a:pPr algn="just">
                <a:lnSpc>
                  <a:spcPts val="2800"/>
                </a:lnSpc>
              </a:pPr>
              <a:endParaRPr/>
            </a:p>
          </p:txBody>
        </p:sp>
      </p:grpSp>
      <p:sp>
        <p:nvSpPr>
          <p:cNvPr id="6" name="TextBox 6"/>
          <p:cNvSpPr txBox="1"/>
          <p:nvPr/>
        </p:nvSpPr>
        <p:spPr>
          <a:xfrm>
            <a:off x="2618216" y="-78105"/>
            <a:ext cx="12342053" cy="2042160"/>
          </a:xfrm>
          <a:prstGeom prst="rect">
            <a:avLst/>
          </a:prstGeom>
        </p:spPr>
        <p:txBody>
          <a:bodyPr lIns="0" tIns="0" rIns="0" bIns="0" rtlCol="0" anchor="t">
            <a:spAutoFit/>
          </a:bodyPr>
          <a:lstStyle/>
          <a:p>
            <a:pPr algn="ctr">
              <a:lnSpc>
                <a:spcPts val="7620"/>
              </a:lnSpc>
            </a:pPr>
            <a:r>
              <a:rPr lang="en-US" sz="6000" b="1">
                <a:solidFill>
                  <a:srgbClr val="04293D"/>
                </a:solidFill>
                <a:latin typeface="Akzidenz-Grotesk Heavy"/>
                <a:ea typeface="Akzidenz-Grotesk Heavy"/>
                <a:cs typeface="Akzidenz-Grotesk Heavy"/>
                <a:sym typeface="Akzidenz-Grotesk Heavy"/>
              </a:rPr>
              <a:t>Technological Preventions for Flood Management</a:t>
            </a:r>
          </a:p>
        </p:txBody>
      </p:sp>
      <p:sp>
        <p:nvSpPr>
          <p:cNvPr id="7" name="Freeform 7"/>
          <p:cNvSpPr/>
          <p:nvPr/>
        </p:nvSpPr>
        <p:spPr>
          <a:xfrm>
            <a:off x="-160043" y="-1582191"/>
            <a:ext cx="3164382" cy="3164382"/>
          </a:xfrm>
          <a:custGeom>
            <a:avLst/>
            <a:gdLst/>
            <a:ahLst/>
            <a:cxnLst/>
            <a:rect l="l" t="t" r="r" b="b"/>
            <a:pathLst>
              <a:path w="3164382" h="3164382">
                <a:moveTo>
                  <a:pt x="0" y="0"/>
                </a:moveTo>
                <a:lnTo>
                  <a:pt x="3164382" y="0"/>
                </a:lnTo>
                <a:lnTo>
                  <a:pt x="3164382" y="3164382"/>
                </a:lnTo>
                <a:lnTo>
                  <a:pt x="0" y="316438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8" name="Freeform 8"/>
          <p:cNvSpPr/>
          <p:nvPr/>
        </p:nvSpPr>
        <p:spPr>
          <a:xfrm>
            <a:off x="15111388" y="-1582191"/>
            <a:ext cx="3164382" cy="3164382"/>
          </a:xfrm>
          <a:custGeom>
            <a:avLst/>
            <a:gdLst/>
            <a:ahLst/>
            <a:cxnLst/>
            <a:rect l="l" t="t" r="r" b="b"/>
            <a:pathLst>
              <a:path w="3164382" h="3164382">
                <a:moveTo>
                  <a:pt x="0" y="0"/>
                </a:moveTo>
                <a:lnTo>
                  <a:pt x="3164382" y="0"/>
                </a:lnTo>
                <a:lnTo>
                  <a:pt x="3164382" y="3164382"/>
                </a:lnTo>
                <a:lnTo>
                  <a:pt x="0" y="316438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9" name="Freeform 9"/>
          <p:cNvSpPr/>
          <p:nvPr/>
        </p:nvSpPr>
        <p:spPr>
          <a:xfrm>
            <a:off x="3442281" y="2833413"/>
            <a:ext cx="5346962" cy="3775778"/>
          </a:xfrm>
          <a:prstGeom prst="roundRect">
            <a:avLst/>
          </a:prstGeom>
          <a:blipFill>
            <a:blip r:embed="rId5"/>
            <a:stretch>
              <a:fillRect/>
            </a:stretch>
          </a:blipFill>
        </p:spPr>
      </p:sp>
      <p:sp>
        <p:nvSpPr>
          <p:cNvPr id="10" name="Freeform 10"/>
          <p:cNvSpPr/>
          <p:nvPr/>
        </p:nvSpPr>
        <p:spPr>
          <a:xfrm>
            <a:off x="10351989" y="2786193"/>
            <a:ext cx="5160290" cy="3870217"/>
          </a:xfrm>
          <a:prstGeom prst="roundRect">
            <a:avLst/>
          </a:prstGeom>
          <a:blipFill>
            <a:blip r:embed="rId6"/>
            <a:stretch>
              <a:fillRect/>
            </a:stretch>
          </a:blipFill>
        </p:spPr>
      </p:sp>
      <p:sp>
        <p:nvSpPr>
          <p:cNvPr id="11" name="TextBox 11"/>
          <p:cNvSpPr txBox="1"/>
          <p:nvPr/>
        </p:nvSpPr>
        <p:spPr>
          <a:xfrm>
            <a:off x="474991" y="2037835"/>
            <a:ext cx="15443703" cy="1066292"/>
          </a:xfrm>
          <a:prstGeom prst="rect">
            <a:avLst/>
          </a:prstGeom>
        </p:spPr>
        <p:txBody>
          <a:bodyPr lIns="0" tIns="0" rIns="0" bIns="0" rtlCol="0" anchor="t">
            <a:spAutoFit/>
          </a:bodyPr>
          <a:lstStyle/>
          <a:p>
            <a:pPr algn="just">
              <a:lnSpc>
                <a:spcPts val="4228"/>
              </a:lnSpc>
            </a:pPr>
            <a:r>
              <a:rPr lang="en-US" sz="3020">
                <a:solidFill>
                  <a:srgbClr val="000000"/>
                </a:solidFill>
                <a:latin typeface="ABeeZee Bold"/>
                <a:ea typeface="ABeeZee Bold"/>
                <a:cs typeface="ABeeZee Bold"/>
                <a:sym typeface="ABeeZee Bold"/>
              </a:rPr>
              <a:t>1) Water Gate: Rapid Response Flood Control System</a:t>
            </a:r>
          </a:p>
          <a:p>
            <a:pPr algn="just">
              <a:lnSpc>
                <a:spcPts val="4228"/>
              </a:lnSpc>
              <a:spcBef>
                <a:spcPct val="0"/>
              </a:spcBef>
            </a:pPr>
            <a:endParaRPr lang="en-US" sz="3020">
              <a:solidFill>
                <a:srgbClr val="000000"/>
              </a:solidFill>
              <a:latin typeface="ABeeZee Bold"/>
              <a:ea typeface="ABeeZee Bold"/>
              <a:cs typeface="ABeeZee Bold"/>
              <a:sym typeface="ABeeZee Bold"/>
            </a:endParaRPr>
          </a:p>
        </p:txBody>
      </p:sp>
      <p:sp>
        <p:nvSpPr>
          <p:cNvPr id="12" name="TextBox 12"/>
          <p:cNvSpPr txBox="1"/>
          <p:nvPr/>
        </p:nvSpPr>
        <p:spPr>
          <a:xfrm>
            <a:off x="474991" y="7085440"/>
            <a:ext cx="17251205" cy="1245534"/>
          </a:xfrm>
          <a:prstGeom prst="rect">
            <a:avLst/>
          </a:prstGeom>
        </p:spPr>
        <p:txBody>
          <a:bodyPr lIns="0" tIns="0" rIns="0" bIns="0" rtlCol="0" anchor="t">
            <a:spAutoFit/>
          </a:bodyPr>
          <a:lstStyle/>
          <a:p>
            <a:pPr algn="just">
              <a:lnSpc>
                <a:spcPts val="3304"/>
              </a:lnSpc>
            </a:pPr>
            <a:r>
              <a:rPr lang="en-US" sz="2360" dirty="0">
                <a:latin typeface="ABeeZee" panose="020B0604020202020204" charset="0"/>
              </a:rPr>
              <a:t>The </a:t>
            </a:r>
            <a:r>
              <a:rPr lang="en-US" sz="2360" dirty="0">
                <a:latin typeface="ABeeZee Bold" panose="020B0604020202020204" charset="0"/>
              </a:rPr>
              <a:t>Water Gate </a:t>
            </a:r>
            <a:r>
              <a:rPr lang="en-US" sz="2360" dirty="0">
                <a:latin typeface="ABeeZee" panose="020B0604020202020204" charset="0"/>
              </a:rPr>
              <a:t>is a smart flood barrier made from PVC material. It uses water pressure to stay strong and block floodwaters. Although it costs more than sandbags, it's very effective. One person can set it up in a few hours, and bigger versions can protect large areas. It’s lightweight, reusable, and doesn’t need sand or other filling materials.</a:t>
            </a:r>
            <a:endParaRPr lang="en-US" sz="2360" dirty="0">
              <a:solidFill>
                <a:srgbClr val="000000"/>
              </a:solidFill>
              <a:latin typeface="ABeeZee" panose="020B0604020202020204" charset="0"/>
              <a:ea typeface="ABeeZee"/>
              <a:cs typeface="ABeeZee"/>
              <a:sym typeface="ABeeZee"/>
            </a:endParaRPr>
          </a:p>
        </p:txBody>
      </p:sp>
    </p:spTree>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333" b="-9333"/>
            </a:stretch>
          </a:blipFill>
        </p:spPr>
      </p:sp>
      <p:grpSp>
        <p:nvGrpSpPr>
          <p:cNvPr id="3" name="Group 3"/>
          <p:cNvGrpSpPr/>
          <p:nvPr/>
        </p:nvGrpSpPr>
        <p:grpSpPr>
          <a:xfrm>
            <a:off x="265459" y="1964055"/>
            <a:ext cx="17781693" cy="8080814"/>
            <a:chOff x="0" y="0"/>
            <a:chExt cx="4683244" cy="2128280"/>
          </a:xfrm>
        </p:grpSpPr>
        <p:sp>
          <p:nvSpPr>
            <p:cNvPr id="4" name="Freeform 4"/>
            <p:cNvSpPr/>
            <p:nvPr/>
          </p:nvSpPr>
          <p:spPr>
            <a:xfrm>
              <a:off x="0" y="0"/>
              <a:ext cx="4683244" cy="2128280"/>
            </a:xfrm>
            <a:custGeom>
              <a:avLst/>
              <a:gdLst/>
              <a:ahLst/>
              <a:cxnLst/>
              <a:rect l="l" t="t" r="r" b="b"/>
              <a:pathLst>
                <a:path w="4683244" h="2128280">
                  <a:moveTo>
                    <a:pt x="22205" y="0"/>
                  </a:moveTo>
                  <a:lnTo>
                    <a:pt x="4661039" y="0"/>
                  </a:lnTo>
                  <a:cubicBezTo>
                    <a:pt x="4666928" y="0"/>
                    <a:pt x="4672576" y="2339"/>
                    <a:pt x="4676741" y="6504"/>
                  </a:cubicBezTo>
                  <a:cubicBezTo>
                    <a:pt x="4680905" y="10668"/>
                    <a:pt x="4683244" y="16316"/>
                    <a:pt x="4683244" y="22205"/>
                  </a:cubicBezTo>
                  <a:lnTo>
                    <a:pt x="4683244" y="2106076"/>
                  </a:lnTo>
                  <a:cubicBezTo>
                    <a:pt x="4683244" y="2111964"/>
                    <a:pt x="4680905" y="2117612"/>
                    <a:pt x="4676741" y="2121776"/>
                  </a:cubicBezTo>
                  <a:cubicBezTo>
                    <a:pt x="4672576" y="2125941"/>
                    <a:pt x="4666928" y="2128280"/>
                    <a:pt x="4661039" y="2128280"/>
                  </a:cubicBezTo>
                  <a:lnTo>
                    <a:pt x="22205" y="2128280"/>
                  </a:lnTo>
                  <a:cubicBezTo>
                    <a:pt x="16316" y="2128280"/>
                    <a:pt x="10668" y="2125941"/>
                    <a:pt x="6504" y="2121776"/>
                  </a:cubicBezTo>
                  <a:cubicBezTo>
                    <a:pt x="2339" y="2117612"/>
                    <a:pt x="0" y="2111964"/>
                    <a:pt x="0" y="2106076"/>
                  </a:cubicBezTo>
                  <a:lnTo>
                    <a:pt x="0" y="22205"/>
                  </a:lnTo>
                  <a:cubicBezTo>
                    <a:pt x="0" y="16316"/>
                    <a:pt x="2339" y="10668"/>
                    <a:pt x="6504" y="6504"/>
                  </a:cubicBezTo>
                  <a:cubicBezTo>
                    <a:pt x="10668" y="2339"/>
                    <a:pt x="16316" y="0"/>
                    <a:pt x="22205" y="0"/>
                  </a:cubicBezTo>
                  <a:close/>
                </a:path>
              </a:pathLst>
            </a:custGeom>
            <a:solidFill>
              <a:srgbClr val="DEF4FF"/>
            </a:solidFill>
          </p:spPr>
        </p:sp>
        <p:sp>
          <p:nvSpPr>
            <p:cNvPr id="5" name="TextBox 5"/>
            <p:cNvSpPr txBox="1"/>
            <p:nvPr/>
          </p:nvSpPr>
          <p:spPr>
            <a:xfrm>
              <a:off x="0" y="-47625"/>
              <a:ext cx="4683244" cy="2175905"/>
            </a:xfrm>
            <a:prstGeom prst="rect">
              <a:avLst/>
            </a:prstGeom>
          </p:spPr>
          <p:txBody>
            <a:bodyPr lIns="50800" tIns="50800" rIns="50800" bIns="50800" rtlCol="0" anchor="ctr"/>
            <a:lstStyle/>
            <a:p>
              <a:pPr algn="just">
                <a:lnSpc>
                  <a:spcPts val="2800"/>
                </a:lnSpc>
              </a:pPr>
              <a:endParaRPr/>
            </a:p>
          </p:txBody>
        </p:sp>
      </p:grpSp>
      <p:sp>
        <p:nvSpPr>
          <p:cNvPr id="6" name="TextBox 6"/>
          <p:cNvSpPr txBox="1"/>
          <p:nvPr/>
        </p:nvSpPr>
        <p:spPr>
          <a:xfrm>
            <a:off x="2618216" y="-78105"/>
            <a:ext cx="12342053" cy="2042160"/>
          </a:xfrm>
          <a:prstGeom prst="rect">
            <a:avLst/>
          </a:prstGeom>
        </p:spPr>
        <p:txBody>
          <a:bodyPr lIns="0" tIns="0" rIns="0" bIns="0" rtlCol="0" anchor="t">
            <a:spAutoFit/>
          </a:bodyPr>
          <a:lstStyle/>
          <a:p>
            <a:pPr algn="ctr">
              <a:lnSpc>
                <a:spcPts val="7620"/>
              </a:lnSpc>
            </a:pPr>
            <a:r>
              <a:rPr lang="en-US" sz="6000" b="1">
                <a:solidFill>
                  <a:srgbClr val="04293D"/>
                </a:solidFill>
                <a:latin typeface="Akzidenz-Grotesk Heavy"/>
                <a:ea typeface="Akzidenz-Grotesk Heavy"/>
                <a:cs typeface="Akzidenz-Grotesk Heavy"/>
                <a:sym typeface="Akzidenz-Grotesk Heavy"/>
              </a:rPr>
              <a:t>Technological Preventions for Flood Management</a:t>
            </a:r>
          </a:p>
        </p:txBody>
      </p:sp>
      <p:sp>
        <p:nvSpPr>
          <p:cNvPr id="7" name="Freeform 7"/>
          <p:cNvSpPr/>
          <p:nvPr/>
        </p:nvSpPr>
        <p:spPr>
          <a:xfrm>
            <a:off x="-160043" y="-1582191"/>
            <a:ext cx="3164382" cy="3164382"/>
          </a:xfrm>
          <a:custGeom>
            <a:avLst/>
            <a:gdLst/>
            <a:ahLst/>
            <a:cxnLst/>
            <a:rect l="l" t="t" r="r" b="b"/>
            <a:pathLst>
              <a:path w="3164382" h="3164382">
                <a:moveTo>
                  <a:pt x="0" y="0"/>
                </a:moveTo>
                <a:lnTo>
                  <a:pt x="3164382" y="0"/>
                </a:lnTo>
                <a:lnTo>
                  <a:pt x="3164382" y="3164382"/>
                </a:lnTo>
                <a:lnTo>
                  <a:pt x="0" y="316438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8" name="Freeform 8"/>
          <p:cNvSpPr/>
          <p:nvPr/>
        </p:nvSpPr>
        <p:spPr>
          <a:xfrm>
            <a:off x="15111388" y="-1582191"/>
            <a:ext cx="3164382" cy="3164382"/>
          </a:xfrm>
          <a:custGeom>
            <a:avLst/>
            <a:gdLst/>
            <a:ahLst/>
            <a:cxnLst/>
            <a:rect l="l" t="t" r="r" b="b"/>
            <a:pathLst>
              <a:path w="3164382" h="3164382">
                <a:moveTo>
                  <a:pt x="0" y="0"/>
                </a:moveTo>
                <a:lnTo>
                  <a:pt x="3164382" y="0"/>
                </a:lnTo>
                <a:lnTo>
                  <a:pt x="3164382" y="3164382"/>
                </a:lnTo>
                <a:lnTo>
                  <a:pt x="0" y="316438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9" name="Freeform 9"/>
          <p:cNvSpPr/>
          <p:nvPr/>
        </p:nvSpPr>
        <p:spPr>
          <a:xfrm>
            <a:off x="3609943" y="2692128"/>
            <a:ext cx="4958101" cy="3722389"/>
          </a:xfrm>
          <a:prstGeom prst="roundRect">
            <a:avLst/>
          </a:prstGeom>
          <a:blipFill>
            <a:blip r:embed="rId5"/>
            <a:stretch>
              <a:fillRect/>
            </a:stretch>
          </a:blipFill>
        </p:spPr>
      </p:sp>
      <p:sp>
        <p:nvSpPr>
          <p:cNvPr id="10" name="Freeform 10"/>
          <p:cNvSpPr/>
          <p:nvPr/>
        </p:nvSpPr>
        <p:spPr>
          <a:xfrm>
            <a:off x="10130727" y="2552409"/>
            <a:ext cx="5149478" cy="3862109"/>
          </a:xfrm>
          <a:prstGeom prst="roundRect">
            <a:avLst/>
          </a:prstGeom>
          <a:blipFill>
            <a:blip r:embed="rId6"/>
            <a:stretch>
              <a:fillRect/>
            </a:stretch>
          </a:blipFill>
        </p:spPr>
      </p:sp>
      <p:sp>
        <p:nvSpPr>
          <p:cNvPr id="11" name="TextBox 11"/>
          <p:cNvSpPr txBox="1"/>
          <p:nvPr/>
        </p:nvSpPr>
        <p:spPr>
          <a:xfrm>
            <a:off x="474991" y="2037835"/>
            <a:ext cx="15443703" cy="1066292"/>
          </a:xfrm>
          <a:prstGeom prst="rect">
            <a:avLst/>
          </a:prstGeom>
        </p:spPr>
        <p:txBody>
          <a:bodyPr lIns="0" tIns="0" rIns="0" bIns="0" rtlCol="0" anchor="t">
            <a:spAutoFit/>
          </a:bodyPr>
          <a:lstStyle/>
          <a:p>
            <a:pPr algn="just">
              <a:lnSpc>
                <a:spcPts val="4228"/>
              </a:lnSpc>
            </a:pPr>
            <a:r>
              <a:rPr lang="en-US" sz="3020">
                <a:solidFill>
                  <a:srgbClr val="000000"/>
                </a:solidFill>
                <a:latin typeface="ABeeZee Bold"/>
                <a:ea typeface="ABeeZee Bold"/>
                <a:cs typeface="ABeeZee Bold"/>
                <a:sym typeface="ABeeZee Bold"/>
              </a:rPr>
              <a:t>2) WIPP: Water Inflated Property Protector</a:t>
            </a:r>
          </a:p>
          <a:p>
            <a:pPr algn="just">
              <a:lnSpc>
                <a:spcPts val="4228"/>
              </a:lnSpc>
              <a:spcBef>
                <a:spcPct val="0"/>
              </a:spcBef>
            </a:pPr>
            <a:endParaRPr lang="en-US" sz="3020">
              <a:solidFill>
                <a:srgbClr val="000000"/>
              </a:solidFill>
              <a:latin typeface="ABeeZee Bold"/>
              <a:ea typeface="ABeeZee Bold"/>
              <a:cs typeface="ABeeZee Bold"/>
              <a:sym typeface="ABeeZee Bold"/>
            </a:endParaRPr>
          </a:p>
        </p:txBody>
      </p:sp>
      <p:sp>
        <p:nvSpPr>
          <p:cNvPr id="12" name="TextBox 12"/>
          <p:cNvSpPr txBox="1"/>
          <p:nvPr/>
        </p:nvSpPr>
        <p:spPr>
          <a:xfrm>
            <a:off x="474991" y="7085440"/>
            <a:ext cx="17251205" cy="1245534"/>
          </a:xfrm>
          <a:prstGeom prst="rect">
            <a:avLst/>
          </a:prstGeom>
        </p:spPr>
        <p:txBody>
          <a:bodyPr lIns="0" tIns="0" rIns="0" bIns="0" rtlCol="0" anchor="t">
            <a:spAutoFit/>
          </a:bodyPr>
          <a:lstStyle/>
          <a:p>
            <a:pPr algn="just">
              <a:lnSpc>
                <a:spcPts val="3304"/>
              </a:lnSpc>
            </a:pPr>
            <a:r>
              <a:rPr lang="en-US" sz="2360" dirty="0">
                <a:solidFill>
                  <a:srgbClr val="000000"/>
                </a:solidFill>
                <a:latin typeface="ABeeZee"/>
                <a:ea typeface="ABeeZee"/>
                <a:cs typeface="ABeeZee"/>
                <a:sym typeface="ABeeZee"/>
              </a:rPr>
              <a:t>The “</a:t>
            </a:r>
            <a:r>
              <a:rPr lang="en-US" sz="2360" dirty="0">
                <a:solidFill>
                  <a:srgbClr val="000000"/>
                </a:solidFill>
                <a:latin typeface="ABeeZee Bold"/>
                <a:ea typeface="ABeeZee Bold"/>
                <a:cs typeface="ABeeZee Bold"/>
                <a:sym typeface="ABeeZee Bold"/>
              </a:rPr>
              <a:t>Water Inflated Property Barrier</a:t>
            </a:r>
            <a:r>
              <a:rPr lang="en-US" sz="2360" dirty="0">
                <a:solidFill>
                  <a:srgbClr val="000000"/>
                </a:solidFill>
                <a:latin typeface="ABeeZee"/>
                <a:ea typeface="ABeeZee"/>
                <a:cs typeface="ABeeZee"/>
                <a:sym typeface="ABeeZee"/>
              </a:rPr>
              <a:t>” (</a:t>
            </a:r>
            <a:r>
              <a:rPr lang="en-US" sz="2360" dirty="0">
                <a:solidFill>
                  <a:srgbClr val="000000"/>
                </a:solidFill>
                <a:latin typeface="ABeeZee Bold"/>
                <a:ea typeface="ABeeZee Bold"/>
                <a:cs typeface="ABeeZee Bold"/>
                <a:sym typeface="ABeeZee Bold"/>
              </a:rPr>
              <a:t>WIPP</a:t>
            </a:r>
            <a:r>
              <a:rPr lang="en-US" sz="2360" dirty="0">
                <a:solidFill>
                  <a:srgbClr val="000000"/>
                </a:solidFill>
                <a:latin typeface="ABeeZee"/>
                <a:ea typeface="ABeeZee"/>
                <a:cs typeface="ABeeZee"/>
                <a:sym typeface="ABeeZee"/>
              </a:rPr>
              <a:t>)</a:t>
            </a:r>
            <a:r>
              <a:rPr lang="en-US" sz="2400" dirty="0"/>
              <a:t> </a:t>
            </a:r>
            <a:r>
              <a:rPr lang="en-US" sz="2400" dirty="0">
                <a:latin typeface="ABeeZee" panose="020B0604020202020204" charset="0"/>
              </a:rPr>
              <a:t>is a long, strong tube made from vinyl-coated material. It fills with water from nearby sources to become a heavy barrier against floods. It’s easy to set up, pack away, and repair, and it doesn’t need special equipment to be effective.</a:t>
            </a:r>
            <a:endParaRPr lang="en-US" sz="2360" dirty="0">
              <a:solidFill>
                <a:srgbClr val="000000"/>
              </a:solidFill>
              <a:latin typeface="ABeeZee" panose="020B0604020202020204" charset="0"/>
              <a:ea typeface="ABeeZee"/>
              <a:cs typeface="ABeeZee"/>
              <a:sym typeface="ABeeZee"/>
            </a:endParaRPr>
          </a:p>
        </p:txBody>
      </p:sp>
    </p:spTree>
  </p:cSld>
  <p:clrMapOvr>
    <a:masterClrMapping/>
  </p:clrMapOvr>
  <p:transition spd="med">
    <p:pull/>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333" b="-9333"/>
            </a:stretch>
          </a:blipFill>
        </p:spPr>
      </p:sp>
      <p:grpSp>
        <p:nvGrpSpPr>
          <p:cNvPr id="3" name="Group 3"/>
          <p:cNvGrpSpPr/>
          <p:nvPr/>
        </p:nvGrpSpPr>
        <p:grpSpPr>
          <a:xfrm>
            <a:off x="265459" y="1964055"/>
            <a:ext cx="17781693" cy="8080814"/>
            <a:chOff x="0" y="0"/>
            <a:chExt cx="4683244" cy="2128280"/>
          </a:xfrm>
        </p:grpSpPr>
        <p:sp>
          <p:nvSpPr>
            <p:cNvPr id="4" name="Freeform 4"/>
            <p:cNvSpPr/>
            <p:nvPr/>
          </p:nvSpPr>
          <p:spPr>
            <a:xfrm>
              <a:off x="0" y="0"/>
              <a:ext cx="4683244" cy="2128280"/>
            </a:xfrm>
            <a:custGeom>
              <a:avLst/>
              <a:gdLst/>
              <a:ahLst/>
              <a:cxnLst/>
              <a:rect l="l" t="t" r="r" b="b"/>
              <a:pathLst>
                <a:path w="4683244" h="2128280">
                  <a:moveTo>
                    <a:pt x="22205" y="0"/>
                  </a:moveTo>
                  <a:lnTo>
                    <a:pt x="4661039" y="0"/>
                  </a:lnTo>
                  <a:cubicBezTo>
                    <a:pt x="4666928" y="0"/>
                    <a:pt x="4672576" y="2339"/>
                    <a:pt x="4676741" y="6504"/>
                  </a:cubicBezTo>
                  <a:cubicBezTo>
                    <a:pt x="4680905" y="10668"/>
                    <a:pt x="4683244" y="16316"/>
                    <a:pt x="4683244" y="22205"/>
                  </a:cubicBezTo>
                  <a:lnTo>
                    <a:pt x="4683244" y="2106076"/>
                  </a:lnTo>
                  <a:cubicBezTo>
                    <a:pt x="4683244" y="2111964"/>
                    <a:pt x="4680905" y="2117612"/>
                    <a:pt x="4676741" y="2121776"/>
                  </a:cubicBezTo>
                  <a:cubicBezTo>
                    <a:pt x="4672576" y="2125941"/>
                    <a:pt x="4666928" y="2128280"/>
                    <a:pt x="4661039" y="2128280"/>
                  </a:cubicBezTo>
                  <a:lnTo>
                    <a:pt x="22205" y="2128280"/>
                  </a:lnTo>
                  <a:cubicBezTo>
                    <a:pt x="16316" y="2128280"/>
                    <a:pt x="10668" y="2125941"/>
                    <a:pt x="6504" y="2121776"/>
                  </a:cubicBezTo>
                  <a:cubicBezTo>
                    <a:pt x="2339" y="2117612"/>
                    <a:pt x="0" y="2111964"/>
                    <a:pt x="0" y="2106076"/>
                  </a:cubicBezTo>
                  <a:lnTo>
                    <a:pt x="0" y="22205"/>
                  </a:lnTo>
                  <a:cubicBezTo>
                    <a:pt x="0" y="16316"/>
                    <a:pt x="2339" y="10668"/>
                    <a:pt x="6504" y="6504"/>
                  </a:cubicBezTo>
                  <a:cubicBezTo>
                    <a:pt x="10668" y="2339"/>
                    <a:pt x="16316" y="0"/>
                    <a:pt x="22205" y="0"/>
                  </a:cubicBezTo>
                  <a:close/>
                </a:path>
              </a:pathLst>
            </a:custGeom>
            <a:solidFill>
              <a:srgbClr val="DEF4FF"/>
            </a:solidFill>
          </p:spPr>
        </p:sp>
        <p:sp>
          <p:nvSpPr>
            <p:cNvPr id="5" name="TextBox 5"/>
            <p:cNvSpPr txBox="1"/>
            <p:nvPr/>
          </p:nvSpPr>
          <p:spPr>
            <a:xfrm>
              <a:off x="0" y="-47625"/>
              <a:ext cx="4683244" cy="2175905"/>
            </a:xfrm>
            <a:prstGeom prst="rect">
              <a:avLst/>
            </a:prstGeom>
          </p:spPr>
          <p:txBody>
            <a:bodyPr lIns="50800" tIns="50800" rIns="50800" bIns="50800" rtlCol="0" anchor="ctr"/>
            <a:lstStyle/>
            <a:p>
              <a:pPr algn="just">
                <a:lnSpc>
                  <a:spcPts val="2800"/>
                </a:lnSpc>
              </a:pPr>
              <a:endParaRPr/>
            </a:p>
          </p:txBody>
        </p:sp>
      </p:grpSp>
      <p:sp>
        <p:nvSpPr>
          <p:cNvPr id="6" name="TextBox 6"/>
          <p:cNvSpPr txBox="1"/>
          <p:nvPr/>
        </p:nvSpPr>
        <p:spPr>
          <a:xfrm>
            <a:off x="2618216" y="-78105"/>
            <a:ext cx="12342053" cy="2042160"/>
          </a:xfrm>
          <a:prstGeom prst="rect">
            <a:avLst/>
          </a:prstGeom>
        </p:spPr>
        <p:txBody>
          <a:bodyPr lIns="0" tIns="0" rIns="0" bIns="0" rtlCol="0" anchor="t">
            <a:spAutoFit/>
          </a:bodyPr>
          <a:lstStyle/>
          <a:p>
            <a:pPr algn="ctr">
              <a:lnSpc>
                <a:spcPts val="7620"/>
              </a:lnSpc>
            </a:pPr>
            <a:r>
              <a:rPr lang="en-US" sz="6000" b="1">
                <a:solidFill>
                  <a:srgbClr val="04293D"/>
                </a:solidFill>
                <a:latin typeface="Akzidenz-Grotesk Heavy"/>
                <a:ea typeface="Akzidenz-Grotesk Heavy"/>
                <a:cs typeface="Akzidenz-Grotesk Heavy"/>
                <a:sym typeface="Akzidenz-Grotesk Heavy"/>
              </a:rPr>
              <a:t>Technological Preventions for Flood Management</a:t>
            </a:r>
          </a:p>
        </p:txBody>
      </p:sp>
      <p:sp>
        <p:nvSpPr>
          <p:cNvPr id="7" name="Freeform 7"/>
          <p:cNvSpPr/>
          <p:nvPr/>
        </p:nvSpPr>
        <p:spPr>
          <a:xfrm>
            <a:off x="-160043" y="-1582191"/>
            <a:ext cx="3164382" cy="3164382"/>
          </a:xfrm>
          <a:custGeom>
            <a:avLst/>
            <a:gdLst/>
            <a:ahLst/>
            <a:cxnLst/>
            <a:rect l="l" t="t" r="r" b="b"/>
            <a:pathLst>
              <a:path w="3164382" h="3164382">
                <a:moveTo>
                  <a:pt x="0" y="0"/>
                </a:moveTo>
                <a:lnTo>
                  <a:pt x="3164382" y="0"/>
                </a:lnTo>
                <a:lnTo>
                  <a:pt x="3164382" y="3164382"/>
                </a:lnTo>
                <a:lnTo>
                  <a:pt x="0" y="316438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8" name="Freeform 8"/>
          <p:cNvSpPr/>
          <p:nvPr/>
        </p:nvSpPr>
        <p:spPr>
          <a:xfrm>
            <a:off x="15111388" y="-1582191"/>
            <a:ext cx="3164382" cy="3164382"/>
          </a:xfrm>
          <a:custGeom>
            <a:avLst/>
            <a:gdLst/>
            <a:ahLst/>
            <a:cxnLst/>
            <a:rect l="l" t="t" r="r" b="b"/>
            <a:pathLst>
              <a:path w="3164382" h="3164382">
                <a:moveTo>
                  <a:pt x="0" y="0"/>
                </a:moveTo>
                <a:lnTo>
                  <a:pt x="3164382" y="0"/>
                </a:lnTo>
                <a:lnTo>
                  <a:pt x="3164382" y="3164382"/>
                </a:lnTo>
                <a:lnTo>
                  <a:pt x="0" y="316438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9" name="Freeform 9"/>
          <p:cNvSpPr/>
          <p:nvPr/>
        </p:nvSpPr>
        <p:spPr>
          <a:xfrm>
            <a:off x="2890391" y="2784819"/>
            <a:ext cx="5898852" cy="3537007"/>
          </a:xfrm>
          <a:prstGeom prst="roundRect">
            <a:avLst/>
          </a:prstGeom>
          <a:blipFill>
            <a:blip r:embed="rId5"/>
            <a:stretch>
              <a:fillRect/>
            </a:stretch>
          </a:blipFill>
        </p:spPr>
      </p:sp>
      <p:sp>
        <p:nvSpPr>
          <p:cNvPr id="10" name="Freeform 10"/>
          <p:cNvSpPr/>
          <p:nvPr/>
        </p:nvSpPr>
        <p:spPr>
          <a:xfrm>
            <a:off x="10102319" y="2784819"/>
            <a:ext cx="5816375" cy="3545948"/>
          </a:xfrm>
          <a:prstGeom prst="roundRect">
            <a:avLst/>
          </a:prstGeom>
          <a:blipFill>
            <a:blip r:embed="rId6"/>
            <a:stretch>
              <a:fillRect/>
            </a:stretch>
          </a:blipFill>
        </p:spPr>
      </p:sp>
      <p:sp>
        <p:nvSpPr>
          <p:cNvPr id="11" name="TextBox 11"/>
          <p:cNvSpPr txBox="1"/>
          <p:nvPr/>
        </p:nvSpPr>
        <p:spPr>
          <a:xfrm>
            <a:off x="474991" y="2037835"/>
            <a:ext cx="15443703" cy="1066292"/>
          </a:xfrm>
          <a:prstGeom prst="rect">
            <a:avLst/>
          </a:prstGeom>
        </p:spPr>
        <p:txBody>
          <a:bodyPr lIns="0" tIns="0" rIns="0" bIns="0" rtlCol="0" anchor="t">
            <a:spAutoFit/>
          </a:bodyPr>
          <a:lstStyle/>
          <a:p>
            <a:pPr algn="just">
              <a:lnSpc>
                <a:spcPts val="4228"/>
              </a:lnSpc>
            </a:pPr>
            <a:r>
              <a:rPr lang="en-US" sz="3020">
                <a:solidFill>
                  <a:srgbClr val="000000"/>
                </a:solidFill>
                <a:latin typeface="ABeeZee Bold"/>
                <a:ea typeface="ABeeZee Bold"/>
                <a:cs typeface="ABeeZee Bold"/>
                <a:sym typeface="ABeeZee Bold"/>
              </a:rPr>
              <a:t>3) Quick Dam: Flood Barrier Socks</a:t>
            </a:r>
          </a:p>
          <a:p>
            <a:pPr algn="just">
              <a:lnSpc>
                <a:spcPts val="4228"/>
              </a:lnSpc>
              <a:spcBef>
                <a:spcPct val="0"/>
              </a:spcBef>
            </a:pPr>
            <a:endParaRPr lang="en-US" sz="3020">
              <a:solidFill>
                <a:srgbClr val="000000"/>
              </a:solidFill>
              <a:latin typeface="ABeeZee Bold"/>
              <a:ea typeface="ABeeZee Bold"/>
              <a:cs typeface="ABeeZee Bold"/>
              <a:sym typeface="ABeeZee Bold"/>
            </a:endParaRPr>
          </a:p>
        </p:txBody>
      </p:sp>
      <p:sp>
        <p:nvSpPr>
          <p:cNvPr id="12" name="TextBox 12"/>
          <p:cNvSpPr txBox="1"/>
          <p:nvPr/>
        </p:nvSpPr>
        <p:spPr>
          <a:xfrm>
            <a:off x="474991" y="7085440"/>
            <a:ext cx="17251205" cy="1244315"/>
          </a:xfrm>
          <a:prstGeom prst="rect">
            <a:avLst/>
          </a:prstGeom>
        </p:spPr>
        <p:txBody>
          <a:bodyPr lIns="0" tIns="0" rIns="0" bIns="0" rtlCol="0" anchor="t">
            <a:spAutoFit/>
          </a:bodyPr>
          <a:lstStyle/>
          <a:p>
            <a:pPr algn="just">
              <a:lnSpc>
                <a:spcPts val="3304"/>
              </a:lnSpc>
            </a:pPr>
            <a:r>
              <a:rPr lang="en-US" sz="2360" dirty="0">
                <a:solidFill>
                  <a:srgbClr val="000000"/>
                </a:solidFill>
                <a:latin typeface="ABeeZee Bold"/>
                <a:ea typeface="ABeeZee Bold"/>
                <a:cs typeface="ABeeZee Bold"/>
                <a:sym typeface="ABeeZee Bold"/>
              </a:rPr>
              <a:t>Quick Dams</a:t>
            </a:r>
            <a:r>
              <a:rPr lang="en-US" sz="2360" dirty="0">
                <a:solidFill>
                  <a:srgbClr val="000000"/>
                </a:solidFill>
                <a:latin typeface="ABeeZee"/>
                <a:ea typeface="ABeeZee"/>
                <a:cs typeface="ABeeZee"/>
                <a:sym typeface="ABeeZee"/>
              </a:rPr>
              <a:t> are popular, especially in North America, and are now widely sold in big stores. They come in different sizes, like 5ft, 10ft, and 17ft, and work well for keeping homes dry. They’re easy to use and provide good protection against floodwaters.</a:t>
            </a:r>
          </a:p>
        </p:txBody>
      </p:sp>
    </p:spTree>
  </p:cSld>
  <p:clrMapOvr>
    <a:masterClrMapping/>
  </p:clrMapOvr>
  <p:transition spd="med">
    <p:pull/>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333" b="-9333"/>
            </a:stretch>
          </a:blipFill>
        </p:spPr>
      </p:sp>
      <p:grpSp>
        <p:nvGrpSpPr>
          <p:cNvPr id="3" name="Group 3"/>
          <p:cNvGrpSpPr/>
          <p:nvPr/>
        </p:nvGrpSpPr>
        <p:grpSpPr>
          <a:xfrm>
            <a:off x="265459" y="1964055"/>
            <a:ext cx="17781693" cy="8080814"/>
            <a:chOff x="0" y="0"/>
            <a:chExt cx="4683244" cy="2128280"/>
          </a:xfrm>
        </p:grpSpPr>
        <p:sp>
          <p:nvSpPr>
            <p:cNvPr id="4" name="Freeform 4"/>
            <p:cNvSpPr/>
            <p:nvPr/>
          </p:nvSpPr>
          <p:spPr>
            <a:xfrm>
              <a:off x="0" y="0"/>
              <a:ext cx="4683244" cy="2128280"/>
            </a:xfrm>
            <a:custGeom>
              <a:avLst/>
              <a:gdLst/>
              <a:ahLst/>
              <a:cxnLst/>
              <a:rect l="l" t="t" r="r" b="b"/>
              <a:pathLst>
                <a:path w="4683244" h="2128280">
                  <a:moveTo>
                    <a:pt x="22205" y="0"/>
                  </a:moveTo>
                  <a:lnTo>
                    <a:pt x="4661039" y="0"/>
                  </a:lnTo>
                  <a:cubicBezTo>
                    <a:pt x="4666928" y="0"/>
                    <a:pt x="4672576" y="2339"/>
                    <a:pt x="4676741" y="6504"/>
                  </a:cubicBezTo>
                  <a:cubicBezTo>
                    <a:pt x="4680905" y="10668"/>
                    <a:pt x="4683244" y="16316"/>
                    <a:pt x="4683244" y="22205"/>
                  </a:cubicBezTo>
                  <a:lnTo>
                    <a:pt x="4683244" y="2106076"/>
                  </a:lnTo>
                  <a:cubicBezTo>
                    <a:pt x="4683244" y="2111964"/>
                    <a:pt x="4680905" y="2117612"/>
                    <a:pt x="4676741" y="2121776"/>
                  </a:cubicBezTo>
                  <a:cubicBezTo>
                    <a:pt x="4672576" y="2125941"/>
                    <a:pt x="4666928" y="2128280"/>
                    <a:pt x="4661039" y="2128280"/>
                  </a:cubicBezTo>
                  <a:lnTo>
                    <a:pt x="22205" y="2128280"/>
                  </a:lnTo>
                  <a:cubicBezTo>
                    <a:pt x="16316" y="2128280"/>
                    <a:pt x="10668" y="2125941"/>
                    <a:pt x="6504" y="2121776"/>
                  </a:cubicBezTo>
                  <a:cubicBezTo>
                    <a:pt x="2339" y="2117612"/>
                    <a:pt x="0" y="2111964"/>
                    <a:pt x="0" y="2106076"/>
                  </a:cubicBezTo>
                  <a:lnTo>
                    <a:pt x="0" y="22205"/>
                  </a:lnTo>
                  <a:cubicBezTo>
                    <a:pt x="0" y="16316"/>
                    <a:pt x="2339" y="10668"/>
                    <a:pt x="6504" y="6504"/>
                  </a:cubicBezTo>
                  <a:cubicBezTo>
                    <a:pt x="10668" y="2339"/>
                    <a:pt x="16316" y="0"/>
                    <a:pt x="22205" y="0"/>
                  </a:cubicBezTo>
                  <a:close/>
                </a:path>
              </a:pathLst>
            </a:custGeom>
            <a:solidFill>
              <a:srgbClr val="DEF4FF"/>
            </a:solidFill>
          </p:spPr>
        </p:sp>
        <p:sp>
          <p:nvSpPr>
            <p:cNvPr id="5" name="TextBox 5"/>
            <p:cNvSpPr txBox="1"/>
            <p:nvPr/>
          </p:nvSpPr>
          <p:spPr>
            <a:xfrm>
              <a:off x="0" y="-47625"/>
              <a:ext cx="4683244" cy="2175905"/>
            </a:xfrm>
            <a:prstGeom prst="rect">
              <a:avLst/>
            </a:prstGeom>
          </p:spPr>
          <p:txBody>
            <a:bodyPr lIns="50800" tIns="50800" rIns="50800" bIns="50800" rtlCol="0" anchor="ctr"/>
            <a:lstStyle/>
            <a:p>
              <a:pPr algn="just">
                <a:lnSpc>
                  <a:spcPts val="2800"/>
                </a:lnSpc>
              </a:pPr>
              <a:endParaRPr/>
            </a:p>
          </p:txBody>
        </p:sp>
      </p:grpSp>
      <p:sp>
        <p:nvSpPr>
          <p:cNvPr id="6" name="TextBox 6"/>
          <p:cNvSpPr txBox="1"/>
          <p:nvPr/>
        </p:nvSpPr>
        <p:spPr>
          <a:xfrm>
            <a:off x="2618216" y="-78105"/>
            <a:ext cx="12342053" cy="2042160"/>
          </a:xfrm>
          <a:prstGeom prst="rect">
            <a:avLst/>
          </a:prstGeom>
        </p:spPr>
        <p:txBody>
          <a:bodyPr lIns="0" tIns="0" rIns="0" bIns="0" rtlCol="0" anchor="t">
            <a:spAutoFit/>
          </a:bodyPr>
          <a:lstStyle/>
          <a:p>
            <a:pPr algn="ctr">
              <a:lnSpc>
                <a:spcPts val="7620"/>
              </a:lnSpc>
            </a:pPr>
            <a:r>
              <a:rPr lang="en-US" sz="6000" b="1">
                <a:solidFill>
                  <a:srgbClr val="04293D"/>
                </a:solidFill>
                <a:latin typeface="Akzidenz-Grotesk Heavy"/>
                <a:ea typeface="Akzidenz-Grotesk Heavy"/>
                <a:cs typeface="Akzidenz-Grotesk Heavy"/>
                <a:sym typeface="Akzidenz-Grotesk Heavy"/>
              </a:rPr>
              <a:t>Technological Preventions for Flood Management</a:t>
            </a:r>
          </a:p>
        </p:txBody>
      </p:sp>
      <p:sp>
        <p:nvSpPr>
          <p:cNvPr id="7" name="Freeform 7"/>
          <p:cNvSpPr/>
          <p:nvPr/>
        </p:nvSpPr>
        <p:spPr>
          <a:xfrm>
            <a:off x="-160043" y="-1582191"/>
            <a:ext cx="3164382" cy="3164382"/>
          </a:xfrm>
          <a:custGeom>
            <a:avLst/>
            <a:gdLst/>
            <a:ahLst/>
            <a:cxnLst/>
            <a:rect l="l" t="t" r="r" b="b"/>
            <a:pathLst>
              <a:path w="3164382" h="3164382">
                <a:moveTo>
                  <a:pt x="0" y="0"/>
                </a:moveTo>
                <a:lnTo>
                  <a:pt x="3164382" y="0"/>
                </a:lnTo>
                <a:lnTo>
                  <a:pt x="3164382" y="3164382"/>
                </a:lnTo>
                <a:lnTo>
                  <a:pt x="0" y="316438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8" name="Freeform 8"/>
          <p:cNvSpPr/>
          <p:nvPr/>
        </p:nvSpPr>
        <p:spPr>
          <a:xfrm>
            <a:off x="15111388" y="-1582191"/>
            <a:ext cx="3164382" cy="3164382"/>
          </a:xfrm>
          <a:custGeom>
            <a:avLst/>
            <a:gdLst/>
            <a:ahLst/>
            <a:cxnLst/>
            <a:rect l="l" t="t" r="r" b="b"/>
            <a:pathLst>
              <a:path w="3164382" h="3164382">
                <a:moveTo>
                  <a:pt x="0" y="0"/>
                </a:moveTo>
                <a:lnTo>
                  <a:pt x="3164382" y="0"/>
                </a:lnTo>
                <a:lnTo>
                  <a:pt x="3164382" y="3164382"/>
                </a:lnTo>
                <a:lnTo>
                  <a:pt x="0" y="316438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9" name="Freeform 9"/>
          <p:cNvSpPr/>
          <p:nvPr/>
        </p:nvSpPr>
        <p:spPr>
          <a:xfrm>
            <a:off x="2618216" y="2784819"/>
            <a:ext cx="5716783" cy="3567653"/>
          </a:xfrm>
          <a:prstGeom prst="roundRect">
            <a:avLst/>
          </a:prstGeom>
          <a:blipFill>
            <a:blip r:embed="rId5"/>
            <a:stretch>
              <a:fillRect b="-7627"/>
            </a:stretch>
          </a:blipFill>
        </p:spPr>
      </p:sp>
      <p:sp>
        <p:nvSpPr>
          <p:cNvPr id="10" name="Freeform 10"/>
          <p:cNvSpPr/>
          <p:nvPr/>
        </p:nvSpPr>
        <p:spPr>
          <a:xfrm>
            <a:off x="9596549" y="2775219"/>
            <a:ext cx="6322145" cy="3556207"/>
          </a:xfrm>
          <a:prstGeom prst="roundRect">
            <a:avLst/>
          </a:prstGeom>
          <a:blipFill>
            <a:blip r:embed="rId6"/>
            <a:stretch>
              <a:fillRect/>
            </a:stretch>
          </a:blipFill>
        </p:spPr>
      </p:sp>
      <p:sp>
        <p:nvSpPr>
          <p:cNvPr id="11" name="TextBox 11"/>
          <p:cNvSpPr txBox="1"/>
          <p:nvPr/>
        </p:nvSpPr>
        <p:spPr>
          <a:xfrm>
            <a:off x="474991" y="2037835"/>
            <a:ext cx="15443703" cy="1066292"/>
          </a:xfrm>
          <a:prstGeom prst="rect">
            <a:avLst/>
          </a:prstGeom>
        </p:spPr>
        <p:txBody>
          <a:bodyPr lIns="0" tIns="0" rIns="0" bIns="0" rtlCol="0" anchor="t">
            <a:spAutoFit/>
          </a:bodyPr>
          <a:lstStyle/>
          <a:p>
            <a:pPr algn="just">
              <a:lnSpc>
                <a:spcPts val="4228"/>
              </a:lnSpc>
            </a:pPr>
            <a:r>
              <a:rPr lang="en-US" sz="3020" dirty="0">
                <a:solidFill>
                  <a:srgbClr val="000000"/>
                </a:solidFill>
                <a:latin typeface="ABeeZee Bold"/>
                <a:ea typeface="ABeeZee Bold"/>
                <a:cs typeface="ABeeZee Bold"/>
                <a:sym typeface="ABeeZee Bold"/>
              </a:rPr>
              <a:t>4) FloodBlock: Modular Flood Prevention Solution</a:t>
            </a:r>
          </a:p>
          <a:p>
            <a:pPr algn="just">
              <a:lnSpc>
                <a:spcPts val="4228"/>
              </a:lnSpc>
              <a:spcBef>
                <a:spcPct val="0"/>
              </a:spcBef>
            </a:pPr>
            <a:endParaRPr lang="en-US" sz="3020" dirty="0">
              <a:solidFill>
                <a:srgbClr val="000000"/>
              </a:solidFill>
              <a:latin typeface="ABeeZee Bold"/>
              <a:ea typeface="ABeeZee Bold"/>
              <a:cs typeface="ABeeZee Bold"/>
              <a:sym typeface="ABeeZee Bold"/>
            </a:endParaRPr>
          </a:p>
        </p:txBody>
      </p:sp>
      <p:sp>
        <p:nvSpPr>
          <p:cNvPr id="12" name="TextBox 12"/>
          <p:cNvSpPr txBox="1"/>
          <p:nvPr/>
        </p:nvSpPr>
        <p:spPr>
          <a:xfrm>
            <a:off x="474991" y="7085440"/>
            <a:ext cx="17251205" cy="1244315"/>
          </a:xfrm>
          <a:prstGeom prst="rect">
            <a:avLst/>
          </a:prstGeom>
        </p:spPr>
        <p:txBody>
          <a:bodyPr lIns="0" tIns="0" rIns="0" bIns="0" rtlCol="0" anchor="t">
            <a:spAutoFit/>
          </a:bodyPr>
          <a:lstStyle/>
          <a:p>
            <a:pPr algn="just">
              <a:lnSpc>
                <a:spcPts val="3304"/>
              </a:lnSpc>
              <a:spcBef>
                <a:spcPct val="0"/>
              </a:spcBef>
            </a:pPr>
            <a:r>
              <a:rPr lang="en-US" sz="2360" dirty="0">
                <a:solidFill>
                  <a:srgbClr val="000000"/>
                </a:solidFill>
                <a:latin typeface="ABeeZee Bold" panose="020B0604020202020204" charset="0"/>
                <a:ea typeface="ABeeZee Bold"/>
                <a:cs typeface="ABeeZee Bold"/>
                <a:sym typeface="ABeeZee Bold"/>
              </a:rPr>
              <a:t>FloodBlock</a:t>
            </a:r>
            <a:r>
              <a:rPr lang="en-US" sz="2360" dirty="0">
                <a:solidFill>
                  <a:srgbClr val="000000"/>
                </a:solidFill>
                <a:latin typeface="ABeeZee" panose="020B0604020202020204" charset="0"/>
                <a:ea typeface="ABeeZee Bold"/>
                <a:cs typeface="ABeeZee Bold"/>
                <a:sym typeface="ABeeZee Bold"/>
              </a:rPr>
              <a:t> works like Lego blocks, stacking and locking together to stop floods. Each unit has foam on the bottom to prevent water from getting through. It’s lightweight, doesn’t need training to set up, and takes up little space when stored. FloodBlock is a simple, affordable, and stronger alternative to sandbags.</a:t>
            </a:r>
            <a:endParaRPr lang="en-US" sz="2360" dirty="0">
              <a:solidFill>
                <a:srgbClr val="000000"/>
              </a:solidFill>
              <a:latin typeface="ABeeZee" panose="020B0604020202020204" charset="0"/>
              <a:ea typeface="ABeeZee"/>
              <a:cs typeface="ABeeZee"/>
              <a:sym typeface="ABeeZee"/>
            </a:endParaRPr>
          </a:p>
        </p:txBody>
      </p:sp>
    </p:spTree>
  </p:cSld>
  <p:clrMapOvr>
    <a:masterClrMapping/>
  </p:clrMapOvr>
  <p:transition spd="med">
    <p:pull/>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333" b="-9333"/>
            </a:stretch>
          </a:blipFill>
        </p:spPr>
      </p:sp>
      <p:grpSp>
        <p:nvGrpSpPr>
          <p:cNvPr id="3" name="Group 3"/>
          <p:cNvGrpSpPr/>
          <p:nvPr/>
        </p:nvGrpSpPr>
        <p:grpSpPr>
          <a:xfrm>
            <a:off x="253154" y="1957612"/>
            <a:ext cx="17781693" cy="8080814"/>
            <a:chOff x="0" y="0"/>
            <a:chExt cx="4683244" cy="2128280"/>
          </a:xfrm>
        </p:grpSpPr>
        <p:sp>
          <p:nvSpPr>
            <p:cNvPr id="4" name="Freeform 4"/>
            <p:cNvSpPr/>
            <p:nvPr/>
          </p:nvSpPr>
          <p:spPr>
            <a:xfrm>
              <a:off x="0" y="0"/>
              <a:ext cx="4683244" cy="2128280"/>
            </a:xfrm>
            <a:custGeom>
              <a:avLst/>
              <a:gdLst/>
              <a:ahLst/>
              <a:cxnLst/>
              <a:rect l="l" t="t" r="r" b="b"/>
              <a:pathLst>
                <a:path w="4683244" h="2128280">
                  <a:moveTo>
                    <a:pt x="22205" y="0"/>
                  </a:moveTo>
                  <a:lnTo>
                    <a:pt x="4661039" y="0"/>
                  </a:lnTo>
                  <a:cubicBezTo>
                    <a:pt x="4666928" y="0"/>
                    <a:pt x="4672576" y="2339"/>
                    <a:pt x="4676741" y="6504"/>
                  </a:cubicBezTo>
                  <a:cubicBezTo>
                    <a:pt x="4680905" y="10668"/>
                    <a:pt x="4683244" y="16316"/>
                    <a:pt x="4683244" y="22205"/>
                  </a:cubicBezTo>
                  <a:lnTo>
                    <a:pt x="4683244" y="2106076"/>
                  </a:lnTo>
                  <a:cubicBezTo>
                    <a:pt x="4683244" y="2111964"/>
                    <a:pt x="4680905" y="2117612"/>
                    <a:pt x="4676741" y="2121776"/>
                  </a:cubicBezTo>
                  <a:cubicBezTo>
                    <a:pt x="4672576" y="2125941"/>
                    <a:pt x="4666928" y="2128280"/>
                    <a:pt x="4661039" y="2128280"/>
                  </a:cubicBezTo>
                  <a:lnTo>
                    <a:pt x="22205" y="2128280"/>
                  </a:lnTo>
                  <a:cubicBezTo>
                    <a:pt x="16316" y="2128280"/>
                    <a:pt x="10668" y="2125941"/>
                    <a:pt x="6504" y="2121776"/>
                  </a:cubicBezTo>
                  <a:cubicBezTo>
                    <a:pt x="2339" y="2117612"/>
                    <a:pt x="0" y="2111964"/>
                    <a:pt x="0" y="2106076"/>
                  </a:cubicBezTo>
                  <a:lnTo>
                    <a:pt x="0" y="22205"/>
                  </a:lnTo>
                  <a:cubicBezTo>
                    <a:pt x="0" y="16316"/>
                    <a:pt x="2339" y="10668"/>
                    <a:pt x="6504" y="6504"/>
                  </a:cubicBezTo>
                  <a:cubicBezTo>
                    <a:pt x="10668" y="2339"/>
                    <a:pt x="16316" y="0"/>
                    <a:pt x="22205" y="0"/>
                  </a:cubicBezTo>
                  <a:close/>
                </a:path>
              </a:pathLst>
            </a:custGeom>
            <a:solidFill>
              <a:srgbClr val="DEF4FF"/>
            </a:solidFill>
          </p:spPr>
        </p:sp>
        <p:sp>
          <p:nvSpPr>
            <p:cNvPr id="5" name="TextBox 5"/>
            <p:cNvSpPr txBox="1"/>
            <p:nvPr/>
          </p:nvSpPr>
          <p:spPr>
            <a:xfrm>
              <a:off x="0" y="-47625"/>
              <a:ext cx="4683244" cy="2175905"/>
            </a:xfrm>
            <a:prstGeom prst="rect">
              <a:avLst/>
            </a:prstGeom>
          </p:spPr>
          <p:txBody>
            <a:bodyPr lIns="50800" tIns="50800" rIns="50800" bIns="50800" rtlCol="0" anchor="ctr"/>
            <a:lstStyle/>
            <a:p>
              <a:pPr algn="just">
                <a:lnSpc>
                  <a:spcPts val="2800"/>
                </a:lnSpc>
              </a:pPr>
              <a:endParaRPr/>
            </a:p>
          </p:txBody>
        </p:sp>
      </p:grpSp>
      <p:sp>
        <p:nvSpPr>
          <p:cNvPr id="6" name="TextBox 6"/>
          <p:cNvSpPr txBox="1"/>
          <p:nvPr/>
        </p:nvSpPr>
        <p:spPr>
          <a:xfrm>
            <a:off x="2618216" y="-78105"/>
            <a:ext cx="12342053" cy="2042160"/>
          </a:xfrm>
          <a:prstGeom prst="rect">
            <a:avLst/>
          </a:prstGeom>
        </p:spPr>
        <p:txBody>
          <a:bodyPr lIns="0" tIns="0" rIns="0" bIns="0" rtlCol="0" anchor="t">
            <a:spAutoFit/>
          </a:bodyPr>
          <a:lstStyle/>
          <a:p>
            <a:pPr algn="ctr">
              <a:lnSpc>
                <a:spcPts val="7620"/>
              </a:lnSpc>
            </a:pPr>
            <a:r>
              <a:rPr lang="en-US" sz="6000" b="1">
                <a:solidFill>
                  <a:srgbClr val="04293D"/>
                </a:solidFill>
                <a:latin typeface="Akzidenz-Grotesk Heavy"/>
                <a:ea typeface="Akzidenz-Grotesk Heavy"/>
                <a:cs typeface="Akzidenz-Grotesk Heavy"/>
                <a:sym typeface="Akzidenz-Grotesk Heavy"/>
              </a:rPr>
              <a:t>Technological Solutions for Flood Management</a:t>
            </a:r>
          </a:p>
        </p:txBody>
      </p:sp>
      <p:sp>
        <p:nvSpPr>
          <p:cNvPr id="7" name="Freeform 7"/>
          <p:cNvSpPr/>
          <p:nvPr/>
        </p:nvSpPr>
        <p:spPr>
          <a:xfrm>
            <a:off x="-160043" y="-1582191"/>
            <a:ext cx="3164382" cy="3164382"/>
          </a:xfrm>
          <a:custGeom>
            <a:avLst/>
            <a:gdLst/>
            <a:ahLst/>
            <a:cxnLst/>
            <a:rect l="l" t="t" r="r" b="b"/>
            <a:pathLst>
              <a:path w="3164382" h="3164382">
                <a:moveTo>
                  <a:pt x="0" y="0"/>
                </a:moveTo>
                <a:lnTo>
                  <a:pt x="3164382" y="0"/>
                </a:lnTo>
                <a:lnTo>
                  <a:pt x="3164382" y="3164382"/>
                </a:lnTo>
                <a:lnTo>
                  <a:pt x="0" y="316438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8" name="Freeform 8"/>
          <p:cNvSpPr/>
          <p:nvPr/>
        </p:nvSpPr>
        <p:spPr>
          <a:xfrm>
            <a:off x="15111388" y="-1582191"/>
            <a:ext cx="3164382" cy="3164382"/>
          </a:xfrm>
          <a:custGeom>
            <a:avLst/>
            <a:gdLst/>
            <a:ahLst/>
            <a:cxnLst/>
            <a:rect l="l" t="t" r="r" b="b"/>
            <a:pathLst>
              <a:path w="3164382" h="3164382">
                <a:moveTo>
                  <a:pt x="0" y="0"/>
                </a:moveTo>
                <a:lnTo>
                  <a:pt x="3164382" y="0"/>
                </a:lnTo>
                <a:lnTo>
                  <a:pt x="3164382" y="3164382"/>
                </a:lnTo>
                <a:lnTo>
                  <a:pt x="0" y="316438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9" name="TextBox 9"/>
          <p:cNvSpPr txBox="1"/>
          <p:nvPr/>
        </p:nvSpPr>
        <p:spPr>
          <a:xfrm>
            <a:off x="246236" y="2931841"/>
            <a:ext cx="17086014" cy="5752152"/>
          </a:xfrm>
          <a:prstGeom prst="rect">
            <a:avLst/>
          </a:prstGeom>
        </p:spPr>
        <p:txBody>
          <a:bodyPr lIns="0" tIns="0" rIns="0" bIns="0" rtlCol="0" anchor="t">
            <a:spAutoFit/>
          </a:bodyPr>
          <a:lstStyle/>
          <a:p>
            <a:pPr marL="632885" lvl="1" indent="-316443" algn="just">
              <a:lnSpc>
                <a:spcPts val="4103"/>
              </a:lnSpc>
              <a:buFont typeface="Arial"/>
              <a:buChar char="•"/>
            </a:pPr>
            <a:r>
              <a:rPr lang="en-US" sz="2931" dirty="0">
                <a:solidFill>
                  <a:srgbClr val="000000"/>
                </a:solidFill>
                <a:latin typeface="ABeeZee Bold"/>
                <a:ea typeface="ABeeZee Bold"/>
                <a:cs typeface="ABeeZee Bold"/>
                <a:sym typeface="ABeeZee Bold"/>
              </a:rPr>
              <a:t>Satellite-Based Monitoring:</a:t>
            </a:r>
            <a:r>
              <a:rPr lang="en-US" sz="2931" dirty="0">
                <a:solidFill>
                  <a:srgbClr val="000000"/>
                </a:solidFill>
                <a:latin typeface="ABeeZee"/>
                <a:ea typeface="ABeeZee"/>
                <a:cs typeface="ABeeZee"/>
                <a:sym typeface="ABeeZee"/>
              </a:rPr>
              <a:t> Bangladesh uses satellites to track rainfall and river levels. This data helps predict floods early, giving people more time to prepare.</a:t>
            </a:r>
          </a:p>
          <a:p>
            <a:pPr marL="632885" lvl="1" indent="-316443" algn="just">
              <a:lnSpc>
                <a:spcPts val="4103"/>
              </a:lnSpc>
              <a:buFont typeface="Arial"/>
              <a:buChar char="•"/>
            </a:pPr>
            <a:r>
              <a:rPr lang="en-US" sz="2931" dirty="0">
                <a:solidFill>
                  <a:srgbClr val="000000"/>
                </a:solidFill>
                <a:latin typeface="ABeeZee Bold"/>
                <a:ea typeface="ABeeZee Bold"/>
                <a:cs typeface="ABeeZee Bold"/>
                <a:sym typeface="ABeeZee Bold"/>
              </a:rPr>
              <a:t>GIS and Remote Sensing:</a:t>
            </a:r>
            <a:r>
              <a:rPr lang="en-US" sz="2931" dirty="0">
                <a:solidFill>
                  <a:srgbClr val="000000"/>
                </a:solidFill>
                <a:latin typeface="ABeeZee"/>
                <a:ea typeface="ABeeZee"/>
                <a:cs typeface="ABeeZee"/>
                <a:sym typeface="ABeeZee"/>
              </a:rPr>
              <a:t> </a:t>
            </a:r>
            <a:r>
              <a:rPr lang="en-US" sz="2930" dirty="0">
                <a:latin typeface="ABeeZee" panose="020B0604020202020204" charset="0"/>
              </a:rPr>
              <a:t>Geographic Information Systems (GIS) map areas that are likely to flood, helping us plan better and manage resources.</a:t>
            </a:r>
          </a:p>
          <a:p>
            <a:pPr marL="632885" lvl="1" indent="-316443" algn="just">
              <a:lnSpc>
                <a:spcPts val="4103"/>
              </a:lnSpc>
              <a:buFont typeface="Arial"/>
              <a:buChar char="•"/>
            </a:pPr>
            <a:r>
              <a:rPr lang="en-US" sz="2931" dirty="0">
                <a:solidFill>
                  <a:srgbClr val="000000"/>
                </a:solidFill>
                <a:latin typeface="ABeeZee Bold"/>
                <a:ea typeface="ABeeZee Bold"/>
                <a:cs typeface="ABeeZee Bold"/>
                <a:sym typeface="ABeeZee Bold"/>
              </a:rPr>
              <a:t>Flood Forecasting Models:</a:t>
            </a:r>
            <a:r>
              <a:rPr lang="en-US" sz="2931" dirty="0">
                <a:solidFill>
                  <a:srgbClr val="000000"/>
                </a:solidFill>
                <a:latin typeface="ABeeZee"/>
                <a:ea typeface="ABeeZee"/>
                <a:cs typeface="ABeeZee"/>
                <a:sym typeface="ABeeZee"/>
              </a:rPr>
              <a:t> </a:t>
            </a:r>
            <a:r>
              <a:rPr lang="en-US" sz="2930" dirty="0">
                <a:latin typeface="ABeeZee" panose="020B0604020202020204" charset="0"/>
              </a:rPr>
              <a:t>These models use rainfall and river data to predict how strong and long floods might be. This helps to alert people and plan evacuations if needed.</a:t>
            </a:r>
          </a:p>
          <a:p>
            <a:pPr marL="632885" lvl="1" indent="-316443" algn="just">
              <a:lnSpc>
                <a:spcPts val="4103"/>
              </a:lnSpc>
              <a:buFont typeface="Arial"/>
              <a:buChar char="•"/>
            </a:pPr>
            <a:r>
              <a:rPr lang="en-US" sz="2931" dirty="0">
                <a:solidFill>
                  <a:srgbClr val="000000"/>
                </a:solidFill>
                <a:latin typeface="ABeeZee Bold"/>
                <a:ea typeface="ABeeZee Bold"/>
                <a:cs typeface="ABeeZee Bold"/>
                <a:sym typeface="ABeeZee Bold"/>
              </a:rPr>
              <a:t>Smart Warning Systems:</a:t>
            </a:r>
            <a:r>
              <a:rPr lang="en-US" sz="2931" dirty="0">
                <a:solidFill>
                  <a:srgbClr val="000000"/>
                </a:solidFill>
                <a:latin typeface="ABeeZee"/>
                <a:ea typeface="ABeeZee"/>
                <a:cs typeface="ABeeZee"/>
                <a:sym typeface="ABeeZee"/>
              </a:rPr>
              <a:t> </a:t>
            </a:r>
            <a:r>
              <a:rPr lang="en-US" sz="2930" dirty="0">
                <a:latin typeface="ABeeZee" panose="020B0604020202020204" charset="0"/>
              </a:rPr>
              <a:t>Automated systems send warnings through SMS or apps to people in flood-prone areas. This helps communities stay safe by giving them time to react.</a:t>
            </a:r>
          </a:p>
          <a:p>
            <a:pPr marL="632885" lvl="1" indent="-316443" algn="just">
              <a:lnSpc>
                <a:spcPts val="4103"/>
              </a:lnSpc>
              <a:buFont typeface="Arial"/>
              <a:buChar char="•"/>
            </a:pPr>
            <a:r>
              <a:rPr lang="en-US" sz="2931" dirty="0">
                <a:solidFill>
                  <a:srgbClr val="000000"/>
                </a:solidFill>
                <a:latin typeface="ABeeZee Bold"/>
                <a:ea typeface="ABeeZee Bold"/>
                <a:cs typeface="ABeeZee Bold"/>
                <a:sym typeface="ABeeZee Bold"/>
              </a:rPr>
              <a:t>Drones for Damage Assessment:</a:t>
            </a:r>
            <a:r>
              <a:rPr lang="en-US" sz="2931" dirty="0">
                <a:solidFill>
                  <a:srgbClr val="000000"/>
                </a:solidFill>
                <a:latin typeface="ABeeZee"/>
                <a:ea typeface="ABeeZee"/>
                <a:cs typeface="ABeeZee"/>
                <a:sym typeface="ABeeZee"/>
              </a:rPr>
              <a:t> Drones help check flood damage, especially in areas that are hard to reach. This helps in planning better recovery steps after a flood.</a:t>
            </a:r>
          </a:p>
          <a:p>
            <a:pPr algn="just">
              <a:lnSpc>
                <a:spcPts val="4103"/>
              </a:lnSpc>
              <a:spcBef>
                <a:spcPct val="0"/>
              </a:spcBef>
            </a:pPr>
            <a:endParaRPr lang="en-US" sz="2931" dirty="0">
              <a:solidFill>
                <a:srgbClr val="000000"/>
              </a:solidFill>
              <a:latin typeface="ABeeZee"/>
              <a:ea typeface="ABeeZee"/>
              <a:cs typeface="ABeeZee"/>
              <a:sym typeface="ABeeZee"/>
            </a:endParaRPr>
          </a:p>
        </p:txBody>
      </p:sp>
      <p:sp>
        <p:nvSpPr>
          <p:cNvPr id="10" name="Rectangle 1">
            <a:extLst>
              <a:ext uri="{FF2B5EF4-FFF2-40B4-BE49-F238E27FC236}">
                <a16:creationId xmlns:a16="http://schemas.microsoft.com/office/drawing/2014/main" id="{190AEF54-D27F-7203-8938-F555F18784F1}"/>
              </a:ext>
            </a:extLst>
          </p:cNvPr>
          <p:cNvSpPr>
            <a:spLocks noChangeArrowheads="1"/>
          </p:cNvSpPr>
          <p:nvPr/>
        </p:nvSpPr>
        <p:spPr bwMode="auto">
          <a:xfrm>
            <a:off x="0" y="0"/>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a:ln>
                  <a:noFill/>
                </a:ln>
                <a:solidFill>
                  <a:schemeClr val="tx1"/>
                </a:solidFill>
                <a:effectLst/>
                <a:latin typeface="Arial" panose="020B0604020202020204" pitchFamily="34" charset="0"/>
              </a:rPr>
              <a:t>Geographic Information Systems (GIS) map areas that are likely to flood, helping us plan better and manage resources.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 name="Rectangle 2">
            <a:extLst>
              <a:ext uri="{FF2B5EF4-FFF2-40B4-BE49-F238E27FC236}">
                <a16:creationId xmlns:a16="http://schemas.microsoft.com/office/drawing/2014/main" id="{72D68195-114B-2DCE-AB2A-3157879BDA9D}"/>
              </a:ext>
            </a:extLst>
          </p:cNvPr>
          <p:cNvSpPr>
            <a:spLocks noChangeArrowheads="1"/>
          </p:cNvSpPr>
          <p:nvPr/>
        </p:nvSpPr>
        <p:spPr bwMode="auto">
          <a:xfrm>
            <a:off x="152400" y="152400"/>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a:ln>
                  <a:noFill/>
                </a:ln>
                <a:solidFill>
                  <a:schemeClr val="tx1"/>
                </a:solidFill>
                <a:effectLst/>
                <a:latin typeface="Arial" panose="020B0604020202020204" pitchFamily="34" charset="0"/>
              </a:rPr>
              <a:t>Geographic Information Systems (GIS) map areas that are likely to flood, helping us plan better and manage resources.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333" b="-9333"/>
            </a:stretch>
          </a:blipFill>
        </p:spPr>
      </p:sp>
      <p:grpSp>
        <p:nvGrpSpPr>
          <p:cNvPr id="3" name="Group 3"/>
          <p:cNvGrpSpPr/>
          <p:nvPr/>
        </p:nvGrpSpPr>
        <p:grpSpPr>
          <a:xfrm>
            <a:off x="7489305" y="1028700"/>
            <a:ext cx="9769995" cy="6041843"/>
            <a:chOff x="0" y="0"/>
            <a:chExt cx="2573167" cy="1591267"/>
          </a:xfrm>
        </p:grpSpPr>
        <p:sp>
          <p:nvSpPr>
            <p:cNvPr id="4" name="Freeform 4"/>
            <p:cNvSpPr/>
            <p:nvPr/>
          </p:nvSpPr>
          <p:spPr>
            <a:xfrm>
              <a:off x="0" y="0"/>
              <a:ext cx="2573167" cy="1591267"/>
            </a:xfrm>
            <a:custGeom>
              <a:avLst/>
              <a:gdLst/>
              <a:ahLst/>
              <a:cxnLst/>
              <a:rect l="l" t="t" r="r" b="b"/>
              <a:pathLst>
                <a:path w="2573167" h="1591267">
                  <a:moveTo>
                    <a:pt x="34074" y="0"/>
                  </a:moveTo>
                  <a:lnTo>
                    <a:pt x="2539093" y="0"/>
                  </a:lnTo>
                  <a:cubicBezTo>
                    <a:pt x="2557912" y="0"/>
                    <a:pt x="2573167" y="15255"/>
                    <a:pt x="2573167" y="34074"/>
                  </a:cubicBezTo>
                  <a:lnTo>
                    <a:pt x="2573167" y="1557193"/>
                  </a:lnTo>
                  <a:cubicBezTo>
                    <a:pt x="2573167" y="1576012"/>
                    <a:pt x="2557912" y="1591267"/>
                    <a:pt x="2539093" y="1591267"/>
                  </a:cubicBezTo>
                  <a:lnTo>
                    <a:pt x="34074" y="1591267"/>
                  </a:lnTo>
                  <a:cubicBezTo>
                    <a:pt x="15255" y="1591267"/>
                    <a:pt x="0" y="1576012"/>
                    <a:pt x="0" y="1557193"/>
                  </a:cubicBezTo>
                  <a:lnTo>
                    <a:pt x="0" y="34074"/>
                  </a:lnTo>
                  <a:cubicBezTo>
                    <a:pt x="0" y="15255"/>
                    <a:pt x="15255" y="0"/>
                    <a:pt x="34074" y="0"/>
                  </a:cubicBezTo>
                  <a:close/>
                </a:path>
              </a:pathLst>
            </a:custGeom>
            <a:solidFill>
              <a:srgbClr val="003B66"/>
            </a:solidFill>
          </p:spPr>
        </p:sp>
        <p:sp>
          <p:nvSpPr>
            <p:cNvPr id="5" name="TextBox 5"/>
            <p:cNvSpPr txBox="1"/>
            <p:nvPr/>
          </p:nvSpPr>
          <p:spPr>
            <a:xfrm>
              <a:off x="0" y="-47625"/>
              <a:ext cx="2573167" cy="1638892"/>
            </a:xfrm>
            <a:prstGeom prst="rect">
              <a:avLst/>
            </a:prstGeom>
          </p:spPr>
          <p:txBody>
            <a:bodyPr lIns="50800" tIns="50800" rIns="50800" bIns="50800" rtlCol="0" anchor="ctr"/>
            <a:lstStyle/>
            <a:p>
              <a:pPr algn="ctr">
                <a:lnSpc>
                  <a:spcPts val="2800"/>
                </a:lnSpc>
              </a:pPr>
              <a:endParaRPr/>
            </a:p>
          </p:txBody>
        </p:sp>
      </p:grpSp>
      <p:grpSp>
        <p:nvGrpSpPr>
          <p:cNvPr id="6" name="Group 6"/>
          <p:cNvGrpSpPr/>
          <p:nvPr/>
        </p:nvGrpSpPr>
        <p:grpSpPr>
          <a:xfrm>
            <a:off x="6189024" y="2102436"/>
            <a:ext cx="2600561" cy="2600561"/>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B7768"/>
            </a:solidFill>
          </p:spPr>
        </p:sp>
        <p:sp>
          <p:nvSpPr>
            <p:cNvPr id="8" name="TextBox 8"/>
            <p:cNvSpPr txBox="1"/>
            <p:nvPr/>
          </p:nvSpPr>
          <p:spPr>
            <a:xfrm>
              <a:off x="76200" y="28575"/>
              <a:ext cx="660400" cy="708025"/>
            </a:xfrm>
            <a:prstGeom prst="rect">
              <a:avLst/>
            </a:prstGeom>
          </p:spPr>
          <p:txBody>
            <a:bodyPr lIns="50800" tIns="50800" rIns="50800" bIns="50800" rtlCol="0" anchor="ctr"/>
            <a:lstStyle/>
            <a:p>
              <a:pPr algn="ctr">
                <a:lnSpc>
                  <a:spcPts val="2800"/>
                </a:lnSpc>
              </a:pPr>
              <a:endParaRPr/>
            </a:p>
          </p:txBody>
        </p:sp>
      </p:grpSp>
      <p:sp>
        <p:nvSpPr>
          <p:cNvPr id="9" name="Freeform 9"/>
          <p:cNvSpPr/>
          <p:nvPr/>
        </p:nvSpPr>
        <p:spPr>
          <a:xfrm>
            <a:off x="6798596" y="2712008"/>
            <a:ext cx="1381417" cy="1381417"/>
          </a:xfrm>
          <a:custGeom>
            <a:avLst/>
            <a:gdLst/>
            <a:ahLst/>
            <a:cxnLst/>
            <a:rect l="l" t="t" r="r" b="b"/>
            <a:pathLst>
              <a:path w="1381417" h="1381417">
                <a:moveTo>
                  <a:pt x="0" y="0"/>
                </a:moveTo>
                <a:lnTo>
                  <a:pt x="1381418" y="0"/>
                </a:lnTo>
                <a:lnTo>
                  <a:pt x="1381418" y="1381417"/>
                </a:lnTo>
                <a:lnTo>
                  <a:pt x="0" y="138141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0" name="Freeform 10"/>
          <p:cNvSpPr/>
          <p:nvPr/>
        </p:nvSpPr>
        <p:spPr>
          <a:xfrm>
            <a:off x="2077301" y="3168060"/>
            <a:ext cx="3413193" cy="469314"/>
          </a:xfrm>
          <a:custGeom>
            <a:avLst/>
            <a:gdLst/>
            <a:ahLst/>
            <a:cxnLst/>
            <a:rect l="l" t="t" r="r" b="b"/>
            <a:pathLst>
              <a:path w="3413193" h="469314">
                <a:moveTo>
                  <a:pt x="0" y="0"/>
                </a:moveTo>
                <a:lnTo>
                  <a:pt x="3413192" y="0"/>
                </a:lnTo>
                <a:lnTo>
                  <a:pt x="3413192" y="469314"/>
                </a:lnTo>
                <a:lnTo>
                  <a:pt x="0" y="46931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1" name="Freeform 11"/>
          <p:cNvSpPr/>
          <p:nvPr/>
        </p:nvSpPr>
        <p:spPr>
          <a:xfrm>
            <a:off x="12904293" y="8123283"/>
            <a:ext cx="4355007" cy="4355007"/>
          </a:xfrm>
          <a:custGeom>
            <a:avLst/>
            <a:gdLst/>
            <a:ahLst/>
            <a:cxnLst/>
            <a:rect l="l" t="t" r="r" b="b"/>
            <a:pathLst>
              <a:path w="4355007" h="4355007">
                <a:moveTo>
                  <a:pt x="0" y="0"/>
                </a:moveTo>
                <a:lnTo>
                  <a:pt x="4355007" y="0"/>
                </a:lnTo>
                <a:lnTo>
                  <a:pt x="4355007" y="4355007"/>
                </a:lnTo>
                <a:lnTo>
                  <a:pt x="0" y="435500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2" name="Freeform 12"/>
          <p:cNvSpPr/>
          <p:nvPr/>
        </p:nvSpPr>
        <p:spPr>
          <a:xfrm>
            <a:off x="633688" y="5143500"/>
            <a:ext cx="7866261" cy="4582097"/>
          </a:xfrm>
          <a:prstGeom prst="roundRect">
            <a:avLst/>
          </a:prstGeom>
          <a:blipFill>
            <a:blip r:embed="rId9"/>
            <a:stretch>
              <a:fillRect/>
            </a:stretch>
          </a:blipFill>
        </p:spPr>
      </p:sp>
      <p:sp>
        <p:nvSpPr>
          <p:cNvPr id="13" name="TextBox 13"/>
          <p:cNvSpPr txBox="1"/>
          <p:nvPr/>
        </p:nvSpPr>
        <p:spPr>
          <a:xfrm>
            <a:off x="9144000" y="2492933"/>
            <a:ext cx="9495691" cy="2827847"/>
          </a:xfrm>
          <a:prstGeom prst="rect">
            <a:avLst/>
          </a:prstGeom>
        </p:spPr>
        <p:txBody>
          <a:bodyPr lIns="0" tIns="0" rIns="0" bIns="0" rtlCol="0" anchor="t">
            <a:spAutoFit/>
          </a:bodyPr>
          <a:lstStyle/>
          <a:p>
            <a:pPr algn="l">
              <a:lnSpc>
                <a:spcPts val="10568"/>
              </a:lnSpc>
            </a:pPr>
            <a:r>
              <a:rPr lang="en-US" sz="8321" b="1">
                <a:solidFill>
                  <a:srgbClr val="FFFFFF"/>
                </a:solidFill>
                <a:latin typeface="Akzidenz-Grotesk Heavy"/>
                <a:ea typeface="Akzidenz-Grotesk Heavy"/>
                <a:cs typeface="Akzidenz-Grotesk Heavy"/>
                <a:sym typeface="Akzidenz-Grotesk Heavy"/>
              </a:rPr>
              <a:t>Sustainable Solutions</a:t>
            </a:r>
          </a:p>
        </p:txBody>
      </p:sp>
    </p:spTree>
  </p:cSld>
  <p:clrMapOvr>
    <a:masterClrMapping/>
  </p:clrMapOvr>
  <p:transition spd="slow">
    <p:cove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2058" b="-1645"/>
            </a:stretch>
          </a:blipFill>
        </p:spPr>
      </p:sp>
      <p:grpSp>
        <p:nvGrpSpPr>
          <p:cNvPr id="3" name="Group 3"/>
          <p:cNvGrpSpPr/>
          <p:nvPr/>
        </p:nvGrpSpPr>
        <p:grpSpPr>
          <a:xfrm>
            <a:off x="253154" y="1957612"/>
            <a:ext cx="17781693" cy="8080814"/>
            <a:chOff x="0" y="0"/>
            <a:chExt cx="4683244" cy="2128280"/>
          </a:xfrm>
        </p:grpSpPr>
        <p:sp>
          <p:nvSpPr>
            <p:cNvPr id="4" name="Freeform 4"/>
            <p:cNvSpPr/>
            <p:nvPr/>
          </p:nvSpPr>
          <p:spPr>
            <a:xfrm>
              <a:off x="0" y="0"/>
              <a:ext cx="4683244" cy="2128280"/>
            </a:xfrm>
            <a:custGeom>
              <a:avLst/>
              <a:gdLst/>
              <a:ahLst/>
              <a:cxnLst/>
              <a:rect l="l" t="t" r="r" b="b"/>
              <a:pathLst>
                <a:path w="4683244" h="2128280">
                  <a:moveTo>
                    <a:pt x="22205" y="0"/>
                  </a:moveTo>
                  <a:lnTo>
                    <a:pt x="4661039" y="0"/>
                  </a:lnTo>
                  <a:cubicBezTo>
                    <a:pt x="4666928" y="0"/>
                    <a:pt x="4672576" y="2339"/>
                    <a:pt x="4676741" y="6504"/>
                  </a:cubicBezTo>
                  <a:cubicBezTo>
                    <a:pt x="4680905" y="10668"/>
                    <a:pt x="4683244" y="16316"/>
                    <a:pt x="4683244" y="22205"/>
                  </a:cubicBezTo>
                  <a:lnTo>
                    <a:pt x="4683244" y="2106076"/>
                  </a:lnTo>
                  <a:cubicBezTo>
                    <a:pt x="4683244" y="2111964"/>
                    <a:pt x="4680905" y="2117612"/>
                    <a:pt x="4676741" y="2121776"/>
                  </a:cubicBezTo>
                  <a:cubicBezTo>
                    <a:pt x="4672576" y="2125941"/>
                    <a:pt x="4666928" y="2128280"/>
                    <a:pt x="4661039" y="2128280"/>
                  </a:cubicBezTo>
                  <a:lnTo>
                    <a:pt x="22205" y="2128280"/>
                  </a:lnTo>
                  <a:cubicBezTo>
                    <a:pt x="16316" y="2128280"/>
                    <a:pt x="10668" y="2125941"/>
                    <a:pt x="6504" y="2121776"/>
                  </a:cubicBezTo>
                  <a:cubicBezTo>
                    <a:pt x="2339" y="2117612"/>
                    <a:pt x="0" y="2111964"/>
                    <a:pt x="0" y="2106076"/>
                  </a:cubicBezTo>
                  <a:lnTo>
                    <a:pt x="0" y="22205"/>
                  </a:lnTo>
                  <a:cubicBezTo>
                    <a:pt x="0" y="16316"/>
                    <a:pt x="2339" y="10668"/>
                    <a:pt x="6504" y="6504"/>
                  </a:cubicBezTo>
                  <a:cubicBezTo>
                    <a:pt x="10668" y="2339"/>
                    <a:pt x="16316" y="0"/>
                    <a:pt x="22205" y="0"/>
                  </a:cubicBezTo>
                  <a:close/>
                </a:path>
              </a:pathLst>
            </a:custGeom>
            <a:solidFill>
              <a:srgbClr val="DEF4FF">
                <a:alpha val="81961"/>
              </a:srgbClr>
            </a:solidFill>
          </p:spPr>
        </p:sp>
        <p:sp>
          <p:nvSpPr>
            <p:cNvPr id="5" name="TextBox 5"/>
            <p:cNvSpPr txBox="1"/>
            <p:nvPr/>
          </p:nvSpPr>
          <p:spPr>
            <a:xfrm>
              <a:off x="0" y="-47625"/>
              <a:ext cx="4683244" cy="2175905"/>
            </a:xfrm>
            <a:prstGeom prst="rect">
              <a:avLst/>
            </a:prstGeom>
          </p:spPr>
          <p:txBody>
            <a:bodyPr lIns="50800" tIns="50800" rIns="50800" bIns="50800" rtlCol="0" anchor="ctr"/>
            <a:lstStyle/>
            <a:p>
              <a:pPr algn="just">
                <a:lnSpc>
                  <a:spcPts val="2800"/>
                </a:lnSpc>
              </a:pPr>
              <a:endParaRPr/>
            </a:p>
          </p:txBody>
        </p:sp>
      </p:grpSp>
      <p:sp>
        <p:nvSpPr>
          <p:cNvPr id="6" name="TextBox 6"/>
          <p:cNvSpPr txBox="1"/>
          <p:nvPr/>
        </p:nvSpPr>
        <p:spPr>
          <a:xfrm>
            <a:off x="2618216" y="-78105"/>
            <a:ext cx="12342053" cy="2042160"/>
          </a:xfrm>
          <a:prstGeom prst="rect">
            <a:avLst/>
          </a:prstGeom>
        </p:spPr>
        <p:txBody>
          <a:bodyPr lIns="0" tIns="0" rIns="0" bIns="0" rtlCol="0" anchor="t">
            <a:spAutoFit/>
          </a:bodyPr>
          <a:lstStyle/>
          <a:p>
            <a:pPr algn="ctr">
              <a:lnSpc>
                <a:spcPts val="7620"/>
              </a:lnSpc>
            </a:pPr>
            <a:r>
              <a:rPr lang="en-US" sz="6000" b="1">
                <a:solidFill>
                  <a:srgbClr val="04293D"/>
                </a:solidFill>
                <a:latin typeface="Akzidenz-Grotesk Heavy"/>
                <a:ea typeface="Akzidenz-Grotesk Heavy"/>
                <a:cs typeface="Akzidenz-Grotesk Heavy"/>
                <a:sym typeface="Akzidenz-Grotesk Heavy"/>
              </a:rPr>
              <a:t>Sustainable Solutions for Flood Management</a:t>
            </a:r>
          </a:p>
        </p:txBody>
      </p:sp>
      <p:sp>
        <p:nvSpPr>
          <p:cNvPr id="7" name="Freeform 7"/>
          <p:cNvSpPr/>
          <p:nvPr/>
        </p:nvSpPr>
        <p:spPr>
          <a:xfrm>
            <a:off x="-160043" y="-1582191"/>
            <a:ext cx="3164382" cy="3164382"/>
          </a:xfrm>
          <a:custGeom>
            <a:avLst/>
            <a:gdLst/>
            <a:ahLst/>
            <a:cxnLst/>
            <a:rect l="l" t="t" r="r" b="b"/>
            <a:pathLst>
              <a:path w="3164382" h="3164382">
                <a:moveTo>
                  <a:pt x="0" y="0"/>
                </a:moveTo>
                <a:lnTo>
                  <a:pt x="3164382" y="0"/>
                </a:lnTo>
                <a:lnTo>
                  <a:pt x="3164382" y="3164382"/>
                </a:lnTo>
                <a:lnTo>
                  <a:pt x="0" y="316438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8" name="Freeform 8"/>
          <p:cNvSpPr/>
          <p:nvPr/>
        </p:nvSpPr>
        <p:spPr>
          <a:xfrm>
            <a:off x="15111388" y="-1582191"/>
            <a:ext cx="3164382" cy="3164382"/>
          </a:xfrm>
          <a:custGeom>
            <a:avLst/>
            <a:gdLst/>
            <a:ahLst/>
            <a:cxnLst/>
            <a:rect l="l" t="t" r="r" b="b"/>
            <a:pathLst>
              <a:path w="3164382" h="3164382">
                <a:moveTo>
                  <a:pt x="0" y="0"/>
                </a:moveTo>
                <a:lnTo>
                  <a:pt x="3164382" y="0"/>
                </a:lnTo>
                <a:lnTo>
                  <a:pt x="3164382" y="3164382"/>
                </a:lnTo>
                <a:lnTo>
                  <a:pt x="0" y="316438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9" name="TextBox 9"/>
          <p:cNvSpPr txBox="1"/>
          <p:nvPr/>
        </p:nvSpPr>
        <p:spPr>
          <a:xfrm>
            <a:off x="425427" y="2321433"/>
            <a:ext cx="17086014" cy="7716993"/>
          </a:xfrm>
          <a:prstGeom prst="rect">
            <a:avLst/>
          </a:prstGeom>
        </p:spPr>
        <p:txBody>
          <a:bodyPr lIns="0" tIns="0" rIns="0" bIns="0" rtlCol="0" anchor="t">
            <a:spAutoFit/>
          </a:bodyPr>
          <a:lstStyle/>
          <a:p>
            <a:pPr marL="632885" lvl="1" indent="-316443" algn="just">
              <a:lnSpc>
                <a:spcPts val="4103"/>
              </a:lnSpc>
              <a:buAutoNum type="arabicPeriod"/>
            </a:pPr>
            <a:r>
              <a:rPr lang="en-US" sz="2931">
                <a:solidFill>
                  <a:srgbClr val="000000"/>
                </a:solidFill>
                <a:latin typeface="ABeeZee Bold"/>
                <a:ea typeface="ABeeZee Bold"/>
                <a:cs typeface="ABeeZee Bold"/>
                <a:sym typeface="ABeeZee Bold"/>
              </a:rPr>
              <a:t>Reforestation and Wetland Conservation:</a:t>
            </a:r>
          </a:p>
          <a:p>
            <a:pPr marL="632885" lvl="1" indent="-316443" algn="just">
              <a:lnSpc>
                <a:spcPts val="4103"/>
              </a:lnSpc>
              <a:buFont typeface="Arial"/>
              <a:buChar char="•"/>
            </a:pPr>
            <a:r>
              <a:rPr lang="en-US" sz="2931">
                <a:solidFill>
                  <a:srgbClr val="000000"/>
                </a:solidFill>
                <a:latin typeface="ABeeZee"/>
                <a:ea typeface="ABeeZee"/>
                <a:cs typeface="ABeeZee"/>
                <a:sym typeface="ABeeZee"/>
              </a:rPr>
              <a:t>Planting trees and restoring wetlands help absorb floodwaters and reduce runoff. Forests near rivers act as natural buffers, slowing down water flow and reducing soil erosion. Expanding these green zones can significantly mitigate the impact of floods.</a:t>
            </a:r>
          </a:p>
          <a:p>
            <a:pPr algn="just">
              <a:lnSpc>
                <a:spcPts val="4103"/>
              </a:lnSpc>
            </a:pPr>
            <a:endParaRPr lang="en-US" sz="2931">
              <a:solidFill>
                <a:srgbClr val="000000"/>
              </a:solidFill>
              <a:latin typeface="ABeeZee"/>
              <a:ea typeface="ABeeZee"/>
              <a:cs typeface="ABeeZee"/>
              <a:sym typeface="ABeeZee"/>
            </a:endParaRPr>
          </a:p>
          <a:p>
            <a:pPr algn="just">
              <a:lnSpc>
                <a:spcPts val="4103"/>
              </a:lnSpc>
            </a:pPr>
            <a:r>
              <a:rPr lang="en-US" sz="2931">
                <a:solidFill>
                  <a:srgbClr val="000000"/>
                </a:solidFill>
                <a:latin typeface="ABeeZee"/>
                <a:ea typeface="ABeeZee"/>
                <a:cs typeface="ABeeZee"/>
                <a:sym typeface="ABeeZee"/>
              </a:rPr>
              <a:t>   2. </a:t>
            </a:r>
            <a:r>
              <a:rPr lang="en-US" sz="2931">
                <a:solidFill>
                  <a:srgbClr val="000000"/>
                </a:solidFill>
                <a:latin typeface="ABeeZee Bold"/>
                <a:ea typeface="ABeeZee Bold"/>
                <a:cs typeface="ABeeZee Bold"/>
                <a:sym typeface="ABeeZee Bold"/>
              </a:rPr>
              <a:t>Eco-friendly Urban Planning:</a:t>
            </a:r>
          </a:p>
          <a:p>
            <a:pPr marL="632885" lvl="1" indent="-316443" algn="just">
              <a:lnSpc>
                <a:spcPts val="4103"/>
              </a:lnSpc>
              <a:buFont typeface="Arial"/>
              <a:buChar char="•"/>
            </a:pPr>
            <a:r>
              <a:rPr lang="en-US" sz="2931">
                <a:solidFill>
                  <a:srgbClr val="000000"/>
                </a:solidFill>
                <a:latin typeface="ABeeZee"/>
                <a:ea typeface="ABeeZee"/>
                <a:cs typeface="ABeeZee"/>
                <a:sym typeface="ABeeZee"/>
              </a:rPr>
              <a:t>Cities in Bangladesh, like Dhaka, should implement Sustainable Urban Drainage Systems. These systems focus on absorbing rainwater into the ground through green roofs, permeable pavements, and constructed wetlands, which help prevent urban waterlogging during heavy rains.</a:t>
            </a:r>
          </a:p>
          <a:p>
            <a:pPr algn="just">
              <a:lnSpc>
                <a:spcPts val="4103"/>
              </a:lnSpc>
            </a:pPr>
            <a:r>
              <a:rPr lang="en-US" sz="2931">
                <a:solidFill>
                  <a:srgbClr val="000000"/>
                </a:solidFill>
                <a:latin typeface="ABeeZee"/>
                <a:ea typeface="ABeeZee"/>
                <a:cs typeface="ABeeZee"/>
                <a:sym typeface="ABeeZee"/>
              </a:rPr>
              <a:t>   3. </a:t>
            </a:r>
            <a:r>
              <a:rPr lang="en-US" sz="2931">
                <a:solidFill>
                  <a:srgbClr val="000000"/>
                </a:solidFill>
                <a:latin typeface="ABeeZee Bold"/>
                <a:ea typeface="ABeeZee Bold"/>
                <a:cs typeface="ABeeZee Bold"/>
                <a:sym typeface="ABeeZee Bold"/>
              </a:rPr>
              <a:t>Building Flood-Resilient Infrastructure:</a:t>
            </a:r>
          </a:p>
          <a:p>
            <a:pPr marL="632885" lvl="1" indent="-316443" algn="just">
              <a:lnSpc>
                <a:spcPts val="4103"/>
              </a:lnSpc>
              <a:buFont typeface="Arial"/>
              <a:buChar char="•"/>
            </a:pPr>
            <a:r>
              <a:rPr lang="en-US" sz="2931">
                <a:solidFill>
                  <a:srgbClr val="000000"/>
                </a:solidFill>
                <a:latin typeface="ABeeZee"/>
                <a:ea typeface="ABeeZee"/>
                <a:cs typeface="ABeeZee"/>
                <a:sym typeface="ABeeZee"/>
              </a:rPr>
              <a:t>Constructing elevated homes, roads, and flood shelters in flood-prone areas ensures that communities are better protected. Riverbank stabilization using eco-friendly materials and reinforcing embankments help reduce the risk of overflow during monsoon seasons.</a:t>
            </a:r>
          </a:p>
          <a:p>
            <a:pPr algn="just">
              <a:lnSpc>
                <a:spcPts val="4103"/>
              </a:lnSpc>
              <a:spcBef>
                <a:spcPct val="0"/>
              </a:spcBef>
            </a:pPr>
            <a:endParaRPr lang="en-US" sz="2931">
              <a:solidFill>
                <a:srgbClr val="000000"/>
              </a:solidFill>
              <a:latin typeface="ABeeZee"/>
              <a:ea typeface="ABeeZee"/>
              <a:cs typeface="ABeeZee"/>
              <a:sym typeface="ABeeZee"/>
            </a:endParaRP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3" name="Group 3"/>
          <p:cNvGrpSpPr/>
          <p:nvPr/>
        </p:nvGrpSpPr>
        <p:grpSpPr>
          <a:xfrm>
            <a:off x="253154" y="1957612"/>
            <a:ext cx="17781693" cy="8080814"/>
            <a:chOff x="0" y="0"/>
            <a:chExt cx="4683244" cy="2128280"/>
          </a:xfrm>
        </p:grpSpPr>
        <p:sp>
          <p:nvSpPr>
            <p:cNvPr id="4" name="Freeform 4"/>
            <p:cNvSpPr/>
            <p:nvPr/>
          </p:nvSpPr>
          <p:spPr>
            <a:xfrm>
              <a:off x="0" y="0"/>
              <a:ext cx="4683244" cy="2128280"/>
            </a:xfrm>
            <a:custGeom>
              <a:avLst/>
              <a:gdLst/>
              <a:ahLst/>
              <a:cxnLst/>
              <a:rect l="l" t="t" r="r" b="b"/>
              <a:pathLst>
                <a:path w="4683244" h="2128280">
                  <a:moveTo>
                    <a:pt x="22205" y="0"/>
                  </a:moveTo>
                  <a:lnTo>
                    <a:pt x="4661039" y="0"/>
                  </a:lnTo>
                  <a:cubicBezTo>
                    <a:pt x="4666928" y="0"/>
                    <a:pt x="4672576" y="2339"/>
                    <a:pt x="4676741" y="6504"/>
                  </a:cubicBezTo>
                  <a:cubicBezTo>
                    <a:pt x="4680905" y="10668"/>
                    <a:pt x="4683244" y="16316"/>
                    <a:pt x="4683244" y="22205"/>
                  </a:cubicBezTo>
                  <a:lnTo>
                    <a:pt x="4683244" y="2106076"/>
                  </a:lnTo>
                  <a:cubicBezTo>
                    <a:pt x="4683244" y="2111964"/>
                    <a:pt x="4680905" y="2117612"/>
                    <a:pt x="4676741" y="2121776"/>
                  </a:cubicBezTo>
                  <a:cubicBezTo>
                    <a:pt x="4672576" y="2125941"/>
                    <a:pt x="4666928" y="2128280"/>
                    <a:pt x="4661039" y="2128280"/>
                  </a:cubicBezTo>
                  <a:lnTo>
                    <a:pt x="22205" y="2128280"/>
                  </a:lnTo>
                  <a:cubicBezTo>
                    <a:pt x="16316" y="2128280"/>
                    <a:pt x="10668" y="2125941"/>
                    <a:pt x="6504" y="2121776"/>
                  </a:cubicBezTo>
                  <a:cubicBezTo>
                    <a:pt x="2339" y="2117612"/>
                    <a:pt x="0" y="2111964"/>
                    <a:pt x="0" y="2106076"/>
                  </a:cubicBezTo>
                  <a:lnTo>
                    <a:pt x="0" y="22205"/>
                  </a:lnTo>
                  <a:cubicBezTo>
                    <a:pt x="0" y="16316"/>
                    <a:pt x="2339" y="10668"/>
                    <a:pt x="6504" y="6504"/>
                  </a:cubicBezTo>
                  <a:cubicBezTo>
                    <a:pt x="10668" y="2339"/>
                    <a:pt x="16316" y="0"/>
                    <a:pt x="22205" y="0"/>
                  </a:cubicBezTo>
                  <a:close/>
                </a:path>
              </a:pathLst>
            </a:custGeom>
            <a:solidFill>
              <a:srgbClr val="DEF4FF">
                <a:alpha val="81961"/>
              </a:srgbClr>
            </a:solidFill>
          </p:spPr>
        </p:sp>
        <p:sp>
          <p:nvSpPr>
            <p:cNvPr id="5" name="TextBox 5"/>
            <p:cNvSpPr txBox="1"/>
            <p:nvPr/>
          </p:nvSpPr>
          <p:spPr>
            <a:xfrm>
              <a:off x="0" y="-47625"/>
              <a:ext cx="4683244" cy="2175905"/>
            </a:xfrm>
            <a:prstGeom prst="rect">
              <a:avLst/>
            </a:prstGeom>
          </p:spPr>
          <p:txBody>
            <a:bodyPr lIns="50800" tIns="50800" rIns="50800" bIns="50800" rtlCol="0" anchor="ctr"/>
            <a:lstStyle/>
            <a:p>
              <a:pPr algn="just">
                <a:lnSpc>
                  <a:spcPts val="2800"/>
                </a:lnSpc>
              </a:pPr>
              <a:endParaRPr/>
            </a:p>
          </p:txBody>
        </p:sp>
      </p:grpSp>
      <p:sp>
        <p:nvSpPr>
          <p:cNvPr id="6" name="TextBox 6"/>
          <p:cNvSpPr txBox="1"/>
          <p:nvPr/>
        </p:nvSpPr>
        <p:spPr>
          <a:xfrm>
            <a:off x="2618216" y="-78105"/>
            <a:ext cx="12342053" cy="2042160"/>
          </a:xfrm>
          <a:prstGeom prst="rect">
            <a:avLst/>
          </a:prstGeom>
        </p:spPr>
        <p:txBody>
          <a:bodyPr lIns="0" tIns="0" rIns="0" bIns="0" rtlCol="0" anchor="t">
            <a:spAutoFit/>
          </a:bodyPr>
          <a:lstStyle/>
          <a:p>
            <a:pPr algn="ctr">
              <a:lnSpc>
                <a:spcPts val="7620"/>
              </a:lnSpc>
            </a:pPr>
            <a:r>
              <a:rPr lang="en-US" sz="6000" b="1">
                <a:solidFill>
                  <a:srgbClr val="04293D"/>
                </a:solidFill>
                <a:latin typeface="Akzidenz-Grotesk Heavy"/>
                <a:ea typeface="Akzidenz-Grotesk Heavy"/>
                <a:cs typeface="Akzidenz-Grotesk Heavy"/>
                <a:sym typeface="Akzidenz-Grotesk Heavy"/>
              </a:rPr>
              <a:t>Sustainable Solutions for Flood Management</a:t>
            </a:r>
          </a:p>
        </p:txBody>
      </p:sp>
      <p:sp>
        <p:nvSpPr>
          <p:cNvPr id="7" name="Freeform 7"/>
          <p:cNvSpPr/>
          <p:nvPr/>
        </p:nvSpPr>
        <p:spPr>
          <a:xfrm>
            <a:off x="-160043" y="-1582191"/>
            <a:ext cx="3164382" cy="3164382"/>
          </a:xfrm>
          <a:custGeom>
            <a:avLst/>
            <a:gdLst/>
            <a:ahLst/>
            <a:cxnLst/>
            <a:rect l="l" t="t" r="r" b="b"/>
            <a:pathLst>
              <a:path w="3164382" h="3164382">
                <a:moveTo>
                  <a:pt x="0" y="0"/>
                </a:moveTo>
                <a:lnTo>
                  <a:pt x="3164382" y="0"/>
                </a:lnTo>
                <a:lnTo>
                  <a:pt x="3164382" y="3164382"/>
                </a:lnTo>
                <a:lnTo>
                  <a:pt x="0" y="316438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8" name="Freeform 8"/>
          <p:cNvSpPr/>
          <p:nvPr/>
        </p:nvSpPr>
        <p:spPr>
          <a:xfrm>
            <a:off x="15111388" y="-1582191"/>
            <a:ext cx="3164382" cy="3164382"/>
          </a:xfrm>
          <a:custGeom>
            <a:avLst/>
            <a:gdLst/>
            <a:ahLst/>
            <a:cxnLst/>
            <a:rect l="l" t="t" r="r" b="b"/>
            <a:pathLst>
              <a:path w="3164382" h="3164382">
                <a:moveTo>
                  <a:pt x="0" y="0"/>
                </a:moveTo>
                <a:lnTo>
                  <a:pt x="3164382" y="0"/>
                </a:lnTo>
                <a:lnTo>
                  <a:pt x="3164382" y="3164382"/>
                </a:lnTo>
                <a:lnTo>
                  <a:pt x="0" y="316438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9" name="TextBox 9"/>
          <p:cNvSpPr txBox="1"/>
          <p:nvPr/>
        </p:nvSpPr>
        <p:spPr>
          <a:xfrm>
            <a:off x="246236" y="2931841"/>
            <a:ext cx="17196319" cy="8231378"/>
          </a:xfrm>
          <a:prstGeom prst="rect">
            <a:avLst/>
          </a:prstGeom>
        </p:spPr>
        <p:txBody>
          <a:bodyPr lIns="0" tIns="0" rIns="0" bIns="0" rtlCol="0" anchor="t">
            <a:spAutoFit/>
          </a:bodyPr>
          <a:lstStyle/>
          <a:p>
            <a:pPr algn="just">
              <a:lnSpc>
                <a:spcPts val="4102"/>
              </a:lnSpc>
            </a:pPr>
            <a:r>
              <a:rPr lang="en-US" sz="2930">
                <a:solidFill>
                  <a:srgbClr val="000000"/>
                </a:solidFill>
                <a:latin typeface="ABeeZee"/>
                <a:ea typeface="ABeeZee"/>
                <a:cs typeface="ABeeZee"/>
                <a:sym typeface="ABeeZee"/>
              </a:rPr>
              <a:t>   4. </a:t>
            </a:r>
            <a:r>
              <a:rPr lang="en-US" sz="2930">
                <a:solidFill>
                  <a:srgbClr val="000000"/>
                </a:solidFill>
                <a:latin typeface="ABeeZee Bold"/>
                <a:ea typeface="ABeeZee Bold"/>
                <a:cs typeface="ABeeZee Bold"/>
                <a:sym typeface="ABeeZee Bold"/>
              </a:rPr>
              <a:t>Cooperation on River Water Management:</a:t>
            </a:r>
          </a:p>
          <a:p>
            <a:pPr marL="632588" lvl="1" indent="-316294" algn="just">
              <a:lnSpc>
                <a:spcPts val="4102"/>
              </a:lnSpc>
              <a:buFont typeface="Arial"/>
              <a:buChar char="•"/>
            </a:pPr>
            <a:r>
              <a:rPr lang="en-US" sz="2930">
                <a:solidFill>
                  <a:srgbClr val="000000"/>
                </a:solidFill>
                <a:latin typeface="ABeeZee"/>
                <a:ea typeface="ABeeZee"/>
                <a:cs typeface="ABeeZee"/>
                <a:sym typeface="ABeeZee"/>
              </a:rPr>
              <a:t>Coordinated management of cross-border rivers, especially with India, is crucial. Many of Bangladesh’s major rivers, like the Ganges and Brahmaputra, originate in India. Uncontrolled water release from Indian dams, like the </a:t>
            </a:r>
            <a:r>
              <a:rPr lang="en-US" sz="2930">
                <a:solidFill>
                  <a:srgbClr val="000000"/>
                </a:solidFill>
                <a:latin typeface="ABeeZee Bold"/>
                <a:ea typeface="ABeeZee Bold"/>
                <a:cs typeface="ABeeZee Bold"/>
                <a:sym typeface="ABeeZee Bold"/>
              </a:rPr>
              <a:t>Farakka Barrage</a:t>
            </a:r>
            <a:r>
              <a:rPr lang="en-US" sz="2930">
                <a:solidFill>
                  <a:srgbClr val="000000"/>
                </a:solidFill>
                <a:latin typeface="ABeeZee"/>
                <a:ea typeface="ABeeZee"/>
                <a:cs typeface="ABeeZee"/>
                <a:sym typeface="ABeeZee"/>
              </a:rPr>
              <a:t>, can worsen flooding in downstream areas of Bangladesh. Sustainable, fair water-sharing agreements and joint flood management plans between the two countries are essential to reducing flood risks.</a:t>
            </a:r>
          </a:p>
          <a:p>
            <a:pPr algn="just">
              <a:lnSpc>
                <a:spcPts val="4102"/>
              </a:lnSpc>
            </a:pPr>
            <a:r>
              <a:rPr lang="en-US" sz="2930">
                <a:solidFill>
                  <a:srgbClr val="000000"/>
                </a:solidFill>
                <a:latin typeface="ABeeZee"/>
                <a:ea typeface="ABeeZee"/>
                <a:cs typeface="ABeeZee"/>
                <a:sym typeface="ABeeZee"/>
              </a:rPr>
              <a:t>   5. </a:t>
            </a:r>
            <a:r>
              <a:rPr lang="en-US" sz="2930">
                <a:solidFill>
                  <a:srgbClr val="000000"/>
                </a:solidFill>
                <a:latin typeface="ABeeZee Bold"/>
                <a:ea typeface="ABeeZee Bold"/>
                <a:cs typeface="ABeeZee Bold"/>
                <a:sym typeface="ABeeZee Bold"/>
              </a:rPr>
              <a:t>Community-Based Adaptation:</a:t>
            </a:r>
          </a:p>
          <a:p>
            <a:pPr marL="632588" lvl="1" indent="-316294" algn="just">
              <a:lnSpc>
                <a:spcPts val="4102"/>
              </a:lnSpc>
              <a:buFont typeface="Arial"/>
              <a:buChar char="•"/>
            </a:pPr>
            <a:r>
              <a:rPr lang="en-US" sz="2930">
                <a:solidFill>
                  <a:srgbClr val="000000"/>
                </a:solidFill>
                <a:latin typeface="ABeeZee"/>
                <a:ea typeface="ABeeZee"/>
                <a:cs typeface="ABeeZee"/>
                <a:sym typeface="ABeeZee"/>
              </a:rPr>
              <a:t>Training local communities in flood preparedness, sustainable agriculture (like flood-tolerant crops), and using flood-resistant construction techniques can improve long-term resilience. Locally-driven solutions also ensure that the unique needs of each region are addressed effectively.</a:t>
            </a:r>
          </a:p>
          <a:p>
            <a:pPr algn="just">
              <a:lnSpc>
                <a:spcPts val="4102"/>
              </a:lnSpc>
            </a:pPr>
            <a:endParaRPr lang="en-US" sz="2930">
              <a:solidFill>
                <a:srgbClr val="000000"/>
              </a:solidFill>
              <a:latin typeface="ABeeZee"/>
              <a:ea typeface="ABeeZee"/>
              <a:cs typeface="ABeeZee"/>
              <a:sym typeface="ABeeZee"/>
            </a:endParaRPr>
          </a:p>
          <a:p>
            <a:pPr algn="just">
              <a:lnSpc>
                <a:spcPts val="4102"/>
              </a:lnSpc>
            </a:pPr>
            <a:endParaRPr lang="en-US" sz="2930">
              <a:solidFill>
                <a:srgbClr val="000000"/>
              </a:solidFill>
              <a:latin typeface="ABeeZee"/>
              <a:ea typeface="ABeeZee"/>
              <a:cs typeface="ABeeZee"/>
              <a:sym typeface="ABeeZee"/>
            </a:endParaRPr>
          </a:p>
          <a:p>
            <a:pPr algn="just">
              <a:lnSpc>
                <a:spcPts val="4102"/>
              </a:lnSpc>
            </a:pPr>
            <a:endParaRPr lang="en-US" sz="2930">
              <a:solidFill>
                <a:srgbClr val="000000"/>
              </a:solidFill>
              <a:latin typeface="ABeeZee"/>
              <a:ea typeface="ABeeZee"/>
              <a:cs typeface="ABeeZee"/>
              <a:sym typeface="ABeeZee"/>
            </a:endParaRPr>
          </a:p>
          <a:p>
            <a:pPr algn="just">
              <a:lnSpc>
                <a:spcPts val="4102"/>
              </a:lnSpc>
            </a:pPr>
            <a:endParaRPr lang="en-US" sz="2930">
              <a:solidFill>
                <a:srgbClr val="000000"/>
              </a:solidFill>
              <a:latin typeface="ABeeZee"/>
              <a:ea typeface="ABeeZee"/>
              <a:cs typeface="ABeeZee"/>
              <a:sym typeface="ABeeZee"/>
            </a:endParaRPr>
          </a:p>
          <a:p>
            <a:pPr algn="just">
              <a:lnSpc>
                <a:spcPts val="4102"/>
              </a:lnSpc>
              <a:spcBef>
                <a:spcPct val="0"/>
              </a:spcBef>
            </a:pPr>
            <a:endParaRPr lang="en-US" sz="2930">
              <a:solidFill>
                <a:srgbClr val="000000"/>
              </a:solidFill>
              <a:latin typeface="ABeeZee"/>
              <a:ea typeface="ABeeZee"/>
              <a:cs typeface="ABeeZee"/>
              <a:sym typeface="ABeeZee"/>
            </a:endParaRPr>
          </a:p>
        </p:txBody>
      </p:sp>
    </p:spTree>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333" b="-9333"/>
            </a:stretch>
          </a:blipFill>
        </p:spPr>
      </p:sp>
      <p:grpSp>
        <p:nvGrpSpPr>
          <p:cNvPr id="3" name="Group 3"/>
          <p:cNvGrpSpPr/>
          <p:nvPr/>
        </p:nvGrpSpPr>
        <p:grpSpPr>
          <a:xfrm>
            <a:off x="5372456" y="166782"/>
            <a:ext cx="7543089" cy="1484515"/>
            <a:chOff x="0" y="0"/>
            <a:chExt cx="1986657" cy="390983"/>
          </a:xfrm>
        </p:grpSpPr>
        <p:sp>
          <p:nvSpPr>
            <p:cNvPr id="4" name="Freeform 4"/>
            <p:cNvSpPr/>
            <p:nvPr/>
          </p:nvSpPr>
          <p:spPr>
            <a:xfrm>
              <a:off x="0" y="0"/>
              <a:ext cx="1986657" cy="390983"/>
            </a:xfrm>
            <a:custGeom>
              <a:avLst/>
              <a:gdLst/>
              <a:ahLst/>
              <a:cxnLst/>
              <a:rect l="l" t="t" r="r" b="b"/>
              <a:pathLst>
                <a:path w="1986657" h="390983">
                  <a:moveTo>
                    <a:pt x="44133" y="0"/>
                  </a:moveTo>
                  <a:lnTo>
                    <a:pt x="1942524" y="0"/>
                  </a:lnTo>
                  <a:cubicBezTo>
                    <a:pt x="1954229" y="0"/>
                    <a:pt x="1965454" y="4650"/>
                    <a:pt x="1973731" y="12926"/>
                  </a:cubicBezTo>
                  <a:cubicBezTo>
                    <a:pt x="1982008" y="21203"/>
                    <a:pt x="1986657" y="32429"/>
                    <a:pt x="1986657" y="44133"/>
                  </a:cubicBezTo>
                  <a:lnTo>
                    <a:pt x="1986657" y="346850"/>
                  </a:lnTo>
                  <a:cubicBezTo>
                    <a:pt x="1986657" y="358555"/>
                    <a:pt x="1982008" y="369780"/>
                    <a:pt x="1973731" y="378057"/>
                  </a:cubicBezTo>
                  <a:cubicBezTo>
                    <a:pt x="1965454" y="386334"/>
                    <a:pt x="1954229" y="390983"/>
                    <a:pt x="1942524" y="390983"/>
                  </a:cubicBezTo>
                  <a:lnTo>
                    <a:pt x="44133" y="390983"/>
                  </a:lnTo>
                  <a:cubicBezTo>
                    <a:pt x="19759" y="390983"/>
                    <a:pt x="0" y="371224"/>
                    <a:pt x="0" y="346850"/>
                  </a:cubicBezTo>
                  <a:lnTo>
                    <a:pt x="0" y="44133"/>
                  </a:lnTo>
                  <a:cubicBezTo>
                    <a:pt x="0" y="32429"/>
                    <a:pt x="4650" y="21203"/>
                    <a:pt x="12926" y="12926"/>
                  </a:cubicBezTo>
                  <a:cubicBezTo>
                    <a:pt x="21203" y="4650"/>
                    <a:pt x="32429" y="0"/>
                    <a:pt x="44133" y="0"/>
                  </a:cubicBezTo>
                  <a:close/>
                </a:path>
              </a:pathLst>
            </a:custGeom>
            <a:solidFill>
              <a:srgbClr val="003B66"/>
            </a:solidFill>
          </p:spPr>
        </p:sp>
        <p:sp>
          <p:nvSpPr>
            <p:cNvPr id="5" name="TextBox 5"/>
            <p:cNvSpPr txBox="1"/>
            <p:nvPr/>
          </p:nvSpPr>
          <p:spPr>
            <a:xfrm>
              <a:off x="0" y="-47625"/>
              <a:ext cx="1986657" cy="438608"/>
            </a:xfrm>
            <a:prstGeom prst="rect">
              <a:avLst/>
            </a:prstGeom>
          </p:spPr>
          <p:txBody>
            <a:bodyPr lIns="50800" tIns="50800" rIns="50800" bIns="50800" rtlCol="0" anchor="ctr"/>
            <a:lstStyle/>
            <a:p>
              <a:pPr algn="ctr">
                <a:lnSpc>
                  <a:spcPts val="2800"/>
                </a:lnSpc>
              </a:pPr>
              <a:endParaRPr/>
            </a:p>
          </p:txBody>
        </p:sp>
      </p:grpSp>
      <p:grpSp>
        <p:nvGrpSpPr>
          <p:cNvPr id="6" name="Group 6"/>
          <p:cNvGrpSpPr/>
          <p:nvPr/>
        </p:nvGrpSpPr>
        <p:grpSpPr>
          <a:xfrm>
            <a:off x="2114682" y="8608963"/>
            <a:ext cx="1315350" cy="1315350"/>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9BD2"/>
            </a:solidFill>
          </p:spPr>
        </p:sp>
        <p:sp>
          <p:nvSpPr>
            <p:cNvPr id="8" name="TextBox 8"/>
            <p:cNvSpPr txBox="1"/>
            <p:nvPr/>
          </p:nvSpPr>
          <p:spPr>
            <a:xfrm>
              <a:off x="76200" y="28575"/>
              <a:ext cx="660400" cy="708025"/>
            </a:xfrm>
            <a:prstGeom prst="rect">
              <a:avLst/>
            </a:prstGeom>
          </p:spPr>
          <p:txBody>
            <a:bodyPr lIns="50800" tIns="50800" rIns="50800" bIns="50800" rtlCol="0" anchor="ctr"/>
            <a:lstStyle/>
            <a:p>
              <a:pPr algn="ctr">
                <a:lnSpc>
                  <a:spcPts val="2800"/>
                </a:lnSpc>
              </a:pPr>
              <a:endParaRPr/>
            </a:p>
          </p:txBody>
        </p:sp>
      </p:grpSp>
      <p:pic>
        <p:nvPicPr>
          <p:cNvPr id="9" name="Picture 9"/>
          <p:cNvPicPr>
            <a:picLocks noChangeAspect="1"/>
          </p:cNvPicPr>
          <p:nvPr/>
        </p:nvPicPr>
        <p:blipFill>
          <a:blip r:embed="rId3"/>
          <a:srcRect/>
          <a:stretch>
            <a:fillRect/>
          </a:stretch>
        </p:blipFill>
        <p:spPr>
          <a:xfrm>
            <a:off x="10892030" y="6187890"/>
            <a:ext cx="7360024" cy="2171207"/>
          </a:xfrm>
          <a:prstGeom prst="rect">
            <a:avLst/>
          </a:prstGeom>
        </p:spPr>
      </p:pic>
      <p:grpSp>
        <p:nvGrpSpPr>
          <p:cNvPr id="10" name="Group 10"/>
          <p:cNvGrpSpPr/>
          <p:nvPr/>
        </p:nvGrpSpPr>
        <p:grpSpPr>
          <a:xfrm>
            <a:off x="14856795" y="8669694"/>
            <a:ext cx="1315350" cy="1315350"/>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9BD2"/>
            </a:solidFill>
          </p:spPr>
        </p:sp>
        <p:sp>
          <p:nvSpPr>
            <p:cNvPr id="12" name="TextBox 12"/>
            <p:cNvSpPr txBox="1"/>
            <p:nvPr/>
          </p:nvSpPr>
          <p:spPr>
            <a:xfrm>
              <a:off x="76200" y="28575"/>
              <a:ext cx="660400" cy="708025"/>
            </a:xfrm>
            <a:prstGeom prst="rect">
              <a:avLst/>
            </a:prstGeom>
          </p:spPr>
          <p:txBody>
            <a:bodyPr lIns="50800" tIns="50800" rIns="50800" bIns="50800" rtlCol="0" anchor="ctr"/>
            <a:lstStyle/>
            <a:p>
              <a:pPr algn="ctr">
                <a:lnSpc>
                  <a:spcPts val="2800"/>
                </a:lnSpc>
              </a:pPr>
              <a:endParaRPr/>
            </a:p>
          </p:txBody>
        </p:sp>
      </p:grpSp>
      <p:sp>
        <p:nvSpPr>
          <p:cNvPr id="13" name="Freeform 13"/>
          <p:cNvSpPr/>
          <p:nvPr/>
        </p:nvSpPr>
        <p:spPr>
          <a:xfrm>
            <a:off x="310294" y="8608963"/>
            <a:ext cx="1436812" cy="1436812"/>
          </a:xfrm>
          <a:custGeom>
            <a:avLst/>
            <a:gdLst/>
            <a:ahLst/>
            <a:cxnLst/>
            <a:rect l="l" t="t" r="r" b="b"/>
            <a:pathLst>
              <a:path w="1436812" h="1436812">
                <a:moveTo>
                  <a:pt x="0" y="0"/>
                </a:moveTo>
                <a:lnTo>
                  <a:pt x="1436812" y="0"/>
                </a:lnTo>
                <a:lnTo>
                  <a:pt x="1436812" y="1436812"/>
                </a:lnTo>
                <a:lnTo>
                  <a:pt x="0" y="143681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4" name="Freeform 14"/>
          <p:cNvSpPr/>
          <p:nvPr/>
        </p:nvSpPr>
        <p:spPr>
          <a:xfrm>
            <a:off x="16540894" y="8608963"/>
            <a:ext cx="1436812" cy="1436812"/>
          </a:xfrm>
          <a:custGeom>
            <a:avLst/>
            <a:gdLst/>
            <a:ahLst/>
            <a:cxnLst/>
            <a:rect l="l" t="t" r="r" b="b"/>
            <a:pathLst>
              <a:path w="1436812" h="1436812">
                <a:moveTo>
                  <a:pt x="0" y="0"/>
                </a:moveTo>
                <a:lnTo>
                  <a:pt x="1436812" y="0"/>
                </a:lnTo>
                <a:lnTo>
                  <a:pt x="1436812" y="1436812"/>
                </a:lnTo>
                <a:lnTo>
                  <a:pt x="0" y="143681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15" name="Group 15"/>
          <p:cNvGrpSpPr/>
          <p:nvPr/>
        </p:nvGrpSpPr>
        <p:grpSpPr>
          <a:xfrm>
            <a:off x="5821980" y="8502836"/>
            <a:ext cx="6644040" cy="3396394"/>
            <a:chOff x="0" y="0"/>
            <a:chExt cx="795001" cy="406400"/>
          </a:xfrm>
        </p:grpSpPr>
        <p:sp>
          <p:nvSpPr>
            <p:cNvPr id="16" name="Freeform 16"/>
            <p:cNvSpPr/>
            <p:nvPr/>
          </p:nvSpPr>
          <p:spPr>
            <a:xfrm>
              <a:off x="0" y="0"/>
              <a:ext cx="795001" cy="406400"/>
            </a:xfrm>
            <a:custGeom>
              <a:avLst/>
              <a:gdLst/>
              <a:ahLst/>
              <a:cxnLst/>
              <a:rect l="l" t="t" r="r" b="b"/>
              <a:pathLst>
                <a:path w="795001" h="406400">
                  <a:moveTo>
                    <a:pt x="591801" y="0"/>
                  </a:moveTo>
                  <a:cubicBezTo>
                    <a:pt x="704031" y="0"/>
                    <a:pt x="795001" y="90970"/>
                    <a:pt x="795001" y="203200"/>
                  </a:cubicBezTo>
                  <a:cubicBezTo>
                    <a:pt x="795001" y="315430"/>
                    <a:pt x="704031" y="406400"/>
                    <a:pt x="591801" y="406400"/>
                  </a:cubicBezTo>
                  <a:lnTo>
                    <a:pt x="203200" y="406400"/>
                  </a:lnTo>
                  <a:cubicBezTo>
                    <a:pt x="90970" y="406400"/>
                    <a:pt x="0" y="315430"/>
                    <a:pt x="0" y="203200"/>
                  </a:cubicBezTo>
                  <a:cubicBezTo>
                    <a:pt x="0" y="90970"/>
                    <a:pt x="90970" y="0"/>
                    <a:pt x="203200" y="0"/>
                  </a:cubicBezTo>
                  <a:lnTo>
                    <a:pt x="591801" y="0"/>
                  </a:lnTo>
                </a:path>
              </a:pathLst>
            </a:custGeom>
            <a:blipFill>
              <a:blip r:embed="rId6"/>
              <a:stretch>
                <a:fillRect l="-4168" t="-23198" r="-36773" b="-32234"/>
              </a:stretch>
            </a:blipFill>
          </p:spPr>
        </p:sp>
      </p:grpSp>
      <p:pic>
        <p:nvPicPr>
          <p:cNvPr id="17" name="Picture 17"/>
          <p:cNvPicPr>
            <a:picLocks noChangeAspect="1"/>
          </p:cNvPicPr>
          <p:nvPr/>
        </p:nvPicPr>
        <p:blipFill>
          <a:blip r:embed="rId3"/>
          <a:srcRect/>
          <a:stretch>
            <a:fillRect/>
          </a:stretch>
        </p:blipFill>
        <p:spPr>
          <a:xfrm>
            <a:off x="425145" y="2157201"/>
            <a:ext cx="6568438" cy="1937689"/>
          </a:xfrm>
          <a:prstGeom prst="rect">
            <a:avLst/>
          </a:prstGeom>
        </p:spPr>
      </p:pic>
      <p:pic>
        <p:nvPicPr>
          <p:cNvPr id="18" name="Picture 18"/>
          <p:cNvPicPr>
            <a:picLocks noChangeAspect="1"/>
          </p:cNvPicPr>
          <p:nvPr/>
        </p:nvPicPr>
        <p:blipFill>
          <a:blip r:embed="rId3"/>
          <a:srcRect/>
          <a:stretch>
            <a:fillRect/>
          </a:stretch>
        </p:blipFill>
        <p:spPr>
          <a:xfrm>
            <a:off x="763302" y="6187890"/>
            <a:ext cx="6230281" cy="1837933"/>
          </a:xfrm>
          <a:prstGeom prst="rect">
            <a:avLst/>
          </a:prstGeom>
          <a:ln cap="sq">
            <a:noFill/>
            <a:prstDash val="solid"/>
          </a:ln>
        </p:spPr>
      </p:pic>
      <p:pic>
        <p:nvPicPr>
          <p:cNvPr id="19" name="Picture 19"/>
          <p:cNvPicPr>
            <a:picLocks noChangeAspect="1"/>
          </p:cNvPicPr>
          <p:nvPr/>
        </p:nvPicPr>
        <p:blipFill>
          <a:blip r:embed="rId3"/>
          <a:srcRect/>
          <a:stretch>
            <a:fillRect/>
          </a:stretch>
        </p:blipFill>
        <p:spPr>
          <a:xfrm>
            <a:off x="6028860" y="4224534"/>
            <a:ext cx="6230281" cy="1837933"/>
          </a:xfrm>
          <a:prstGeom prst="rect">
            <a:avLst/>
          </a:prstGeom>
        </p:spPr>
      </p:pic>
      <p:pic>
        <p:nvPicPr>
          <p:cNvPr id="20" name="Picture 20"/>
          <p:cNvPicPr>
            <a:picLocks noChangeAspect="1"/>
          </p:cNvPicPr>
          <p:nvPr/>
        </p:nvPicPr>
        <p:blipFill>
          <a:blip r:embed="rId3"/>
          <a:srcRect/>
          <a:stretch>
            <a:fillRect/>
          </a:stretch>
        </p:blipFill>
        <p:spPr>
          <a:xfrm>
            <a:off x="11214163" y="2099645"/>
            <a:ext cx="6763543" cy="1995245"/>
          </a:xfrm>
          <a:prstGeom prst="rect">
            <a:avLst/>
          </a:prstGeom>
        </p:spPr>
      </p:pic>
      <p:sp>
        <p:nvSpPr>
          <p:cNvPr id="21" name="TextBox 21"/>
          <p:cNvSpPr txBox="1"/>
          <p:nvPr/>
        </p:nvSpPr>
        <p:spPr>
          <a:xfrm>
            <a:off x="5327356" y="144822"/>
            <a:ext cx="7633288" cy="1506476"/>
          </a:xfrm>
          <a:prstGeom prst="rect">
            <a:avLst/>
          </a:prstGeom>
        </p:spPr>
        <p:txBody>
          <a:bodyPr lIns="0" tIns="0" rIns="0" bIns="0" rtlCol="0" anchor="t">
            <a:spAutoFit/>
          </a:bodyPr>
          <a:lstStyle/>
          <a:p>
            <a:pPr algn="ctr">
              <a:lnSpc>
                <a:spcPts val="10667"/>
              </a:lnSpc>
            </a:pPr>
            <a:r>
              <a:rPr lang="en-US" sz="8399" b="1">
                <a:solidFill>
                  <a:srgbClr val="FFFFFF"/>
                </a:solidFill>
                <a:latin typeface="Akzidenz-Grotesk Heavy"/>
                <a:ea typeface="Akzidenz-Grotesk Heavy"/>
                <a:cs typeface="Akzidenz-Grotesk Heavy"/>
                <a:sym typeface="Akzidenz-Grotesk Heavy"/>
              </a:rPr>
              <a:t>Our Team</a:t>
            </a:r>
          </a:p>
        </p:txBody>
      </p:sp>
      <p:sp>
        <p:nvSpPr>
          <p:cNvPr id="22" name="TextBox 22"/>
          <p:cNvSpPr txBox="1"/>
          <p:nvPr/>
        </p:nvSpPr>
        <p:spPr>
          <a:xfrm>
            <a:off x="1028700" y="2350817"/>
            <a:ext cx="5223391" cy="1464731"/>
          </a:xfrm>
          <a:prstGeom prst="rect">
            <a:avLst/>
          </a:prstGeom>
        </p:spPr>
        <p:txBody>
          <a:bodyPr lIns="0" tIns="0" rIns="0" bIns="0" rtlCol="0" anchor="t">
            <a:spAutoFit/>
          </a:bodyPr>
          <a:lstStyle/>
          <a:p>
            <a:pPr algn="ctr">
              <a:lnSpc>
                <a:spcPts val="5891"/>
              </a:lnSpc>
            </a:pPr>
            <a:r>
              <a:rPr lang="en-US" sz="4208">
                <a:solidFill>
                  <a:srgbClr val="000000"/>
                </a:solidFill>
                <a:latin typeface="ABeeZee Bold"/>
                <a:ea typeface="ABeeZee Bold"/>
                <a:cs typeface="ABeeZee Bold"/>
                <a:sym typeface="ABeeZee Bold"/>
              </a:rPr>
              <a:t>Sanzida Akter Nupur</a:t>
            </a:r>
          </a:p>
          <a:p>
            <a:pPr algn="ctr">
              <a:lnSpc>
                <a:spcPts val="5891"/>
              </a:lnSpc>
              <a:spcBef>
                <a:spcPct val="0"/>
              </a:spcBef>
            </a:pPr>
            <a:r>
              <a:rPr lang="en-US" sz="4208">
                <a:solidFill>
                  <a:srgbClr val="000000"/>
                </a:solidFill>
                <a:latin typeface="ABeeZee Bold"/>
                <a:ea typeface="ABeeZee Bold"/>
                <a:cs typeface="ABeeZee Bold"/>
                <a:sym typeface="ABeeZee Bold"/>
              </a:rPr>
              <a:t>ID: 232-15-759</a:t>
            </a:r>
          </a:p>
        </p:txBody>
      </p:sp>
      <p:sp>
        <p:nvSpPr>
          <p:cNvPr id="23" name="TextBox 23"/>
          <p:cNvSpPr txBox="1"/>
          <p:nvPr/>
        </p:nvSpPr>
        <p:spPr>
          <a:xfrm>
            <a:off x="11475664" y="2350817"/>
            <a:ext cx="6240542" cy="1464731"/>
          </a:xfrm>
          <a:prstGeom prst="rect">
            <a:avLst/>
          </a:prstGeom>
        </p:spPr>
        <p:txBody>
          <a:bodyPr lIns="0" tIns="0" rIns="0" bIns="0" rtlCol="0" anchor="t">
            <a:spAutoFit/>
          </a:bodyPr>
          <a:lstStyle/>
          <a:p>
            <a:pPr algn="ctr">
              <a:lnSpc>
                <a:spcPts val="5891"/>
              </a:lnSpc>
            </a:pPr>
            <a:r>
              <a:rPr lang="en-US" sz="4208">
                <a:solidFill>
                  <a:srgbClr val="000000"/>
                </a:solidFill>
                <a:latin typeface="ABeeZee Bold"/>
                <a:ea typeface="ABeeZee Bold"/>
                <a:cs typeface="ABeeZee Bold"/>
                <a:sym typeface="ABeeZee Bold"/>
              </a:rPr>
              <a:t>Md Shahinur Kabir Antor</a:t>
            </a:r>
          </a:p>
          <a:p>
            <a:pPr algn="ctr">
              <a:lnSpc>
                <a:spcPts val="5891"/>
              </a:lnSpc>
              <a:spcBef>
                <a:spcPct val="0"/>
              </a:spcBef>
            </a:pPr>
            <a:r>
              <a:rPr lang="en-US" sz="4208">
                <a:solidFill>
                  <a:srgbClr val="000000"/>
                </a:solidFill>
                <a:latin typeface="ABeeZee Bold"/>
                <a:ea typeface="ABeeZee Bold"/>
                <a:cs typeface="ABeeZee Bold"/>
                <a:sym typeface="ABeeZee Bold"/>
              </a:rPr>
              <a:t>ID: 232-15-159</a:t>
            </a:r>
          </a:p>
        </p:txBody>
      </p:sp>
      <p:sp>
        <p:nvSpPr>
          <p:cNvPr id="24" name="TextBox 24"/>
          <p:cNvSpPr txBox="1"/>
          <p:nvPr/>
        </p:nvSpPr>
        <p:spPr>
          <a:xfrm>
            <a:off x="6749287" y="4344756"/>
            <a:ext cx="4726377" cy="1467581"/>
          </a:xfrm>
          <a:prstGeom prst="rect">
            <a:avLst/>
          </a:prstGeom>
        </p:spPr>
        <p:txBody>
          <a:bodyPr wrap="square" lIns="0" tIns="0" rIns="0" bIns="0" rtlCol="0" anchor="t">
            <a:spAutoFit/>
          </a:bodyPr>
          <a:lstStyle/>
          <a:p>
            <a:pPr algn="ctr">
              <a:lnSpc>
                <a:spcPts val="5891"/>
              </a:lnSpc>
            </a:pPr>
            <a:r>
              <a:rPr lang="en-US" sz="4208" dirty="0">
                <a:solidFill>
                  <a:srgbClr val="000000"/>
                </a:solidFill>
                <a:latin typeface="ABeeZee Bold"/>
                <a:ea typeface="ABeeZee Bold"/>
                <a:cs typeface="ABeeZee Bold"/>
                <a:sym typeface="ABeeZee Bold"/>
              </a:rPr>
              <a:t>Pallab Debnath</a:t>
            </a:r>
          </a:p>
          <a:p>
            <a:pPr algn="ctr">
              <a:lnSpc>
                <a:spcPts val="5891"/>
              </a:lnSpc>
              <a:spcBef>
                <a:spcPct val="0"/>
              </a:spcBef>
            </a:pPr>
            <a:r>
              <a:rPr lang="en-US" sz="4208" dirty="0">
                <a:solidFill>
                  <a:srgbClr val="000000"/>
                </a:solidFill>
                <a:latin typeface="ABeeZee Bold"/>
                <a:ea typeface="ABeeZee Bold"/>
                <a:cs typeface="ABeeZee Bold"/>
                <a:sym typeface="ABeeZee Bold"/>
              </a:rPr>
              <a:t>ID: 232-15-676</a:t>
            </a:r>
          </a:p>
        </p:txBody>
      </p:sp>
      <p:sp>
        <p:nvSpPr>
          <p:cNvPr id="25" name="TextBox 25"/>
          <p:cNvSpPr txBox="1"/>
          <p:nvPr/>
        </p:nvSpPr>
        <p:spPr>
          <a:xfrm>
            <a:off x="1493293" y="6373065"/>
            <a:ext cx="4770297" cy="1467581"/>
          </a:xfrm>
          <a:prstGeom prst="rect">
            <a:avLst/>
          </a:prstGeom>
        </p:spPr>
        <p:txBody>
          <a:bodyPr wrap="square" lIns="0" tIns="0" rIns="0" bIns="0" rtlCol="0" anchor="t">
            <a:spAutoFit/>
          </a:bodyPr>
          <a:lstStyle/>
          <a:p>
            <a:pPr algn="ctr">
              <a:lnSpc>
                <a:spcPts val="5891"/>
              </a:lnSpc>
            </a:pPr>
            <a:r>
              <a:rPr lang="en-US" sz="4208" dirty="0">
                <a:solidFill>
                  <a:srgbClr val="000000"/>
                </a:solidFill>
                <a:latin typeface="ABeeZee Bold"/>
                <a:ea typeface="ABeeZee Bold"/>
                <a:cs typeface="ABeeZee Bold"/>
                <a:sym typeface="ABeeZee Bold"/>
              </a:rPr>
              <a:t>Supan Roy</a:t>
            </a:r>
          </a:p>
          <a:p>
            <a:pPr algn="ctr">
              <a:lnSpc>
                <a:spcPts val="5891"/>
              </a:lnSpc>
              <a:spcBef>
                <a:spcPct val="0"/>
              </a:spcBef>
            </a:pPr>
            <a:r>
              <a:rPr lang="en-US" sz="4208" dirty="0">
                <a:solidFill>
                  <a:srgbClr val="000000"/>
                </a:solidFill>
                <a:latin typeface="ABeeZee Bold"/>
                <a:ea typeface="ABeeZee Bold"/>
                <a:cs typeface="ABeeZee Bold"/>
                <a:sym typeface="ABeeZee Bold"/>
              </a:rPr>
              <a:t>ID: 232-15-716</a:t>
            </a:r>
          </a:p>
        </p:txBody>
      </p:sp>
      <p:sp>
        <p:nvSpPr>
          <p:cNvPr id="26" name="TextBox 26"/>
          <p:cNvSpPr txBox="1"/>
          <p:nvPr/>
        </p:nvSpPr>
        <p:spPr>
          <a:xfrm>
            <a:off x="11166378" y="6561092"/>
            <a:ext cx="6811328" cy="1464731"/>
          </a:xfrm>
          <a:prstGeom prst="rect">
            <a:avLst/>
          </a:prstGeom>
        </p:spPr>
        <p:txBody>
          <a:bodyPr lIns="0" tIns="0" rIns="0" bIns="0" rtlCol="0" anchor="t">
            <a:spAutoFit/>
          </a:bodyPr>
          <a:lstStyle/>
          <a:p>
            <a:pPr algn="ctr">
              <a:lnSpc>
                <a:spcPts val="5891"/>
              </a:lnSpc>
            </a:pPr>
            <a:r>
              <a:rPr lang="en-US" sz="4208">
                <a:solidFill>
                  <a:srgbClr val="000000"/>
                </a:solidFill>
                <a:latin typeface="ABeeZee Bold"/>
                <a:ea typeface="ABeeZee Bold"/>
                <a:cs typeface="ABeeZee Bold"/>
                <a:sym typeface="ABeeZee Bold"/>
              </a:rPr>
              <a:t>Umme Arifa Zaman Nirjhor</a:t>
            </a:r>
          </a:p>
          <a:p>
            <a:pPr algn="ctr">
              <a:lnSpc>
                <a:spcPts val="5891"/>
              </a:lnSpc>
              <a:spcBef>
                <a:spcPct val="0"/>
              </a:spcBef>
            </a:pPr>
            <a:r>
              <a:rPr lang="en-US" sz="4208">
                <a:solidFill>
                  <a:srgbClr val="000000"/>
                </a:solidFill>
                <a:latin typeface="ABeeZee Bold"/>
                <a:ea typeface="ABeeZee Bold"/>
                <a:cs typeface="ABeeZee Bold"/>
                <a:sym typeface="ABeeZee Bold"/>
              </a:rPr>
              <a:t>ID: 232-15-695</a:t>
            </a:r>
          </a:p>
        </p:txBody>
      </p:sp>
    </p:spTree>
  </p:cSld>
  <p:clrMapOvr>
    <a:masterClrMapping/>
  </p:clrMapOvr>
  <p:transition>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333" b="-9333"/>
            </a:stretch>
          </a:blipFill>
        </p:spPr>
      </p:sp>
      <p:grpSp>
        <p:nvGrpSpPr>
          <p:cNvPr id="3" name="Group 3"/>
          <p:cNvGrpSpPr/>
          <p:nvPr/>
        </p:nvGrpSpPr>
        <p:grpSpPr>
          <a:xfrm>
            <a:off x="1894705" y="1028700"/>
            <a:ext cx="14498591" cy="7505927"/>
            <a:chOff x="0" y="0"/>
            <a:chExt cx="3818559" cy="1976870"/>
          </a:xfrm>
        </p:grpSpPr>
        <p:sp>
          <p:nvSpPr>
            <p:cNvPr id="4" name="Freeform 4"/>
            <p:cNvSpPr/>
            <p:nvPr/>
          </p:nvSpPr>
          <p:spPr>
            <a:xfrm>
              <a:off x="0" y="0"/>
              <a:ext cx="3818559" cy="1976870"/>
            </a:xfrm>
            <a:custGeom>
              <a:avLst/>
              <a:gdLst/>
              <a:ahLst/>
              <a:cxnLst/>
              <a:rect l="l" t="t" r="r" b="b"/>
              <a:pathLst>
                <a:path w="3818559" h="1976870">
                  <a:moveTo>
                    <a:pt x="22961" y="0"/>
                  </a:moveTo>
                  <a:lnTo>
                    <a:pt x="3795598" y="0"/>
                  </a:lnTo>
                  <a:cubicBezTo>
                    <a:pt x="3801687" y="0"/>
                    <a:pt x="3807528" y="2419"/>
                    <a:pt x="3811834" y="6725"/>
                  </a:cubicBezTo>
                  <a:cubicBezTo>
                    <a:pt x="3816140" y="11031"/>
                    <a:pt x="3818559" y="16871"/>
                    <a:pt x="3818559" y="22961"/>
                  </a:cubicBezTo>
                  <a:lnTo>
                    <a:pt x="3818559" y="1953909"/>
                  </a:lnTo>
                  <a:cubicBezTo>
                    <a:pt x="3818559" y="1959998"/>
                    <a:pt x="3816140" y="1965839"/>
                    <a:pt x="3811834" y="1970144"/>
                  </a:cubicBezTo>
                  <a:cubicBezTo>
                    <a:pt x="3807528" y="1974451"/>
                    <a:pt x="3801687" y="1976870"/>
                    <a:pt x="3795598" y="1976870"/>
                  </a:cubicBezTo>
                  <a:lnTo>
                    <a:pt x="22961" y="1976870"/>
                  </a:lnTo>
                  <a:cubicBezTo>
                    <a:pt x="16871" y="1976870"/>
                    <a:pt x="11031" y="1974451"/>
                    <a:pt x="6725" y="1970144"/>
                  </a:cubicBezTo>
                  <a:cubicBezTo>
                    <a:pt x="2419" y="1965839"/>
                    <a:pt x="0" y="1959998"/>
                    <a:pt x="0" y="1953909"/>
                  </a:cubicBezTo>
                  <a:lnTo>
                    <a:pt x="0" y="22961"/>
                  </a:lnTo>
                  <a:cubicBezTo>
                    <a:pt x="0" y="16871"/>
                    <a:pt x="2419" y="11031"/>
                    <a:pt x="6725" y="6725"/>
                  </a:cubicBezTo>
                  <a:cubicBezTo>
                    <a:pt x="11031" y="2419"/>
                    <a:pt x="16871" y="0"/>
                    <a:pt x="22961" y="0"/>
                  </a:cubicBezTo>
                  <a:close/>
                </a:path>
              </a:pathLst>
            </a:custGeom>
            <a:solidFill>
              <a:srgbClr val="003B66"/>
            </a:solidFill>
          </p:spPr>
        </p:sp>
        <p:sp>
          <p:nvSpPr>
            <p:cNvPr id="5" name="TextBox 5"/>
            <p:cNvSpPr txBox="1"/>
            <p:nvPr/>
          </p:nvSpPr>
          <p:spPr>
            <a:xfrm>
              <a:off x="0" y="-47625"/>
              <a:ext cx="3818559" cy="2024495"/>
            </a:xfrm>
            <a:prstGeom prst="rect">
              <a:avLst/>
            </a:prstGeom>
          </p:spPr>
          <p:txBody>
            <a:bodyPr lIns="50800" tIns="50800" rIns="50800" bIns="50800" rtlCol="0" anchor="ctr"/>
            <a:lstStyle/>
            <a:p>
              <a:pPr algn="ctr">
                <a:lnSpc>
                  <a:spcPts val="2800"/>
                </a:lnSpc>
              </a:pPr>
              <a:endParaRPr/>
            </a:p>
          </p:txBody>
        </p:sp>
      </p:grpSp>
      <p:sp>
        <p:nvSpPr>
          <p:cNvPr id="6" name="TextBox 6"/>
          <p:cNvSpPr txBox="1"/>
          <p:nvPr/>
        </p:nvSpPr>
        <p:spPr>
          <a:xfrm>
            <a:off x="3244753" y="3168591"/>
            <a:ext cx="11798494" cy="4630928"/>
          </a:xfrm>
          <a:prstGeom prst="rect">
            <a:avLst/>
          </a:prstGeom>
        </p:spPr>
        <p:txBody>
          <a:bodyPr lIns="0" tIns="0" rIns="0" bIns="0" rtlCol="0" anchor="t">
            <a:spAutoFit/>
          </a:bodyPr>
          <a:lstStyle/>
          <a:p>
            <a:pPr marL="0" lvl="0" indent="0" algn="just">
              <a:lnSpc>
                <a:spcPts val="4102"/>
              </a:lnSpc>
              <a:spcBef>
                <a:spcPct val="0"/>
              </a:spcBef>
            </a:pPr>
            <a:r>
              <a:rPr lang="en-US" sz="2930">
                <a:solidFill>
                  <a:srgbClr val="FFFFFF"/>
                </a:solidFill>
                <a:latin typeface="ABeeZee"/>
                <a:ea typeface="ABeeZee"/>
                <a:cs typeface="ABeeZee"/>
                <a:sym typeface="ABeeZee"/>
              </a:rPr>
              <a:t>Floods remain a significant challenge in Bangladesh, but a combination of modern technology, sustainable practices, and community involvement can help mitigate their impacts. By focusing on </a:t>
            </a:r>
            <a:r>
              <a:rPr lang="en-US" sz="2930">
                <a:solidFill>
                  <a:srgbClr val="FF3131"/>
                </a:solidFill>
                <a:latin typeface="ABeeZee Bold"/>
                <a:ea typeface="ABeeZee Bold"/>
                <a:cs typeface="ABeeZee Bold"/>
                <a:sym typeface="ABeeZee Bold"/>
              </a:rPr>
              <a:t>early warning systems</a:t>
            </a:r>
            <a:r>
              <a:rPr lang="en-US" sz="2930">
                <a:solidFill>
                  <a:srgbClr val="FFFFFF"/>
                </a:solidFill>
                <a:latin typeface="ABeeZee"/>
                <a:ea typeface="ABeeZee"/>
                <a:cs typeface="ABeeZee"/>
                <a:sym typeface="ABeeZee"/>
              </a:rPr>
              <a:t>, </a:t>
            </a:r>
            <a:r>
              <a:rPr lang="en-US" sz="2930">
                <a:solidFill>
                  <a:srgbClr val="FF3131"/>
                </a:solidFill>
                <a:latin typeface="ABeeZee Bold"/>
                <a:ea typeface="ABeeZee Bold"/>
                <a:cs typeface="ABeeZee Bold"/>
                <a:sym typeface="ABeeZee Bold"/>
              </a:rPr>
              <a:t>better infrastructure</a:t>
            </a:r>
            <a:r>
              <a:rPr lang="en-US" sz="2930">
                <a:solidFill>
                  <a:srgbClr val="FFFFFF"/>
                </a:solidFill>
                <a:latin typeface="ABeeZee"/>
                <a:ea typeface="ABeeZee"/>
                <a:cs typeface="ABeeZee"/>
                <a:sym typeface="ABeeZee"/>
              </a:rPr>
              <a:t>, and </a:t>
            </a:r>
            <a:r>
              <a:rPr lang="en-US" sz="2930">
                <a:solidFill>
                  <a:srgbClr val="FF3131"/>
                </a:solidFill>
                <a:latin typeface="ABeeZee Bold"/>
                <a:ea typeface="ABeeZee Bold"/>
                <a:cs typeface="ABeeZee Bold"/>
                <a:sym typeface="ABeeZee Bold"/>
              </a:rPr>
              <a:t>international cooperation</a:t>
            </a:r>
            <a:r>
              <a:rPr lang="en-US" sz="2930">
                <a:solidFill>
                  <a:srgbClr val="FFFFFF"/>
                </a:solidFill>
                <a:latin typeface="ABeeZee"/>
                <a:ea typeface="ABeeZee"/>
                <a:cs typeface="ABeeZee"/>
                <a:sym typeface="ABeeZee"/>
              </a:rPr>
              <a:t>, Bangladesh can build a more flood-resilient future. Sustainable solutions like reforestation, improved drainage, and smart water management will help reduce the frequency and damage of floods, safeguarding both people and the environment.</a:t>
            </a:r>
          </a:p>
        </p:txBody>
      </p:sp>
      <p:sp>
        <p:nvSpPr>
          <p:cNvPr id="7" name="TextBox 7"/>
          <p:cNvSpPr txBox="1"/>
          <p:nvPr/>
        </p:nvSpPr>
        <p:spPr>
          <a:xfrm>
            <a:off x="6287578" y="1646889"/>
            <a:ext cx="5712844" cy="1333401"/>
          </a:xfrm>
          <a:prstGeom prst="rect">
            <a:avLst/>
          </a:prstGeom>
        </p:spPr>
        <p:txBody>
          <a:bodyPr lIns="0" tIns="0" rIns="0" bIns="0" rtlCol="0" anchor="t">
            <a:spAutoFit/>
          </a:bodyPr>
          <a:lstStyle/>
          <a:p>
            <a:pPr marL="0" lvl="0" indent="0" algn="ctr">
              <a:lnSpc>
                <a:spcPts val="9524"/>
              </a:lnSpc>
              <a:spcBef>
                <a:spcPct val="0"/>
              </a:spcBef>
            </a:pPr>
            <a:r>
              <a:rPr lang="en-US" sz="7499" b="1" u="none" strike="noStrike">
                <a:solidFill>
                  <a:srgbClr val="FFFFFF"/>
                </a:solidFill>
                <a:latin typeface="Akzidenz-Grotesk Heavy"/>
                <a:ea typeface="Akzidenz-Grotesk Heavy"/>
                <a:cs typeface="Akzidenz-Grotesk Heavy"/>
                <a:sym typeface="Akzidenz-Grotesk Heavy"/>
              </a:rPr>
              <a:t>Conclusion</a:t>
            </a:r>
          </a:p>
        </p:txBody>
      </p:sp>
      <p:grpSp>
        <p:nvGrpSpPr>
          <p:cNvPr id="8" name="Group 8"/>
          <p:cNvGrpSpPr/>
          <p:nvPr/>
        </p:nvGrpSpPr>
        <p:grpSpPr>
          <a:xfrm>
            <a:off x="6287578" y="7730313"/>
            <a:ext cx="5712844" cy="5712844"/>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9BD2"/>
            </a:solidFill>
          </p:spPr>
        </p:sp>
        <p:sp>
          <p:nvSpPr>
            <p:cNvPr id="10" name="TextBox 10"/>
            <p:cNvSpPr txBox="1"/>
            <p:nvPr/>
          </p:nvSpPr>
          <p:spPr>
            <a:xfrm>
              <a:off x="76200" y="28575"/>
              <a:ext cx="660400" cy="708025"/>
            </a:xfrm>
            <a:prstGeom prst="rect">
              <a:avLst/>
            </a:prstGeom>
          </p:spPr>
          <p:txBody>
            <a:bodyPr lIns="50800" tIns="50800" rIns="50800" bIns="50800" rtlCol="0" anchor="ctr"/>
            <a:lstStyle/>
            <a:p>
              <a:pPr algn="ctr">
                <a:lnSpc>
                  <a:spcPts val="2800"/>
                </a:lnSpc>
              </a:pPr>
              <a:endParaRPr/>
            </a:p>
          </p:txBody>
        </p:sp>
      </p:grpSp>
      <p:sp>
        <p:nvSpPr>
          <p:cNvPr id="11" name="Freeform 11"/>
          <p:cNvSpPr/>
          <p:nvPr/>
        </p:nvSpPr>
        <p:spPr>
          <a:xfrm>
            <a:off x="7292948" y="8435948"/>
            <a:ext cx="3702104" cy="3702104"/>
          </a:xfrm>
          <a:custGeom>
            <a:avLst/>
            <a:gdLst/>
            <a:ahLst/>
            <a:cxnLst/>
            <a:rect l="l" t="t" r="r" b="b"/>
            <a:pathLst>
              <a:path w="3702104" h="3702104">
                <a:moveTo>
                  <a:pt x="0" y="0"/>
                </a:moveTo>
                <a:lnTo>
                  <a:pt x="3702104" y="0"/>
                </a:lnTo>
                <a:lnTo>
                  <a:pt x="3702104" y="3702104"/>
                </a:lnTo>
                <a:lnTo>
                  <a:pt x="0" y="370210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2" name="Freeform 12"/>
          <p:cNvSpPr/>
          <p:nvPr/>
        </p:nvSpPr>
        <p:spPr>
          <a:xfrm>
            <a:off x="3244753" y="1846914"/>
            <a:ext cx="955825" cy="955825"/>
          </a:xfrm>
          <a:custGeom>
            <a:avLst/>
            <a:gdLst/>
            <a:ahLst/>
            <a:cxnLst/>
            <a:rect l="l" t="t" r="r" b="b"/>
            <a:pathLst>
              <a:path w="955825" h="955825">
                <a:moveTo>
                  <a:pt x="0" y="0"/>
                </a:moveTo>
                <a:lnTo>
                  <a:pt x="955825" y="0"/>
                </a:lnTo>
                <a:lnTo>
                  <a:pt x="955825" y="955825"/>
                </a:lnTo>
                <a:lnTo>
                  <a:pt x="0" y="95582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3" name="Freeform 13"/>
          <p:cNvSpPr/>
          <p:nvPr/>
        </p:nvSpPr>
        <p:spPr>
          <a:xfrm>
            <a:off x="14087422" y="1846914"/>
            <a:ext cx="955825" cy="955825"/>
          </a:xfrm>
          <a:custGeom>
            <a:avLst/>
            <a:gdLst/>
            <a:ahLst/>
            <a:cxnLst/>
            <a:rect l="l" t="t" r="r" b="b"/>
            <a:pathLst>
              <a:path w="955825" h="955825">
                <a:moveTo>
                  <a:pt x="0" y="0"/>
                </a:moveTo>
                <a:lnTo>
                  <a:pt x="955825" y="0"/>
                </a:lnTo>
                <a:lnTo>
                  <a:pt x="955825" y="955825"/>
                </a:lnTo>
                <a:lnTo>
                  <a:pt x="0" y="95582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Tree>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666" b="-16666"/>
            </a:stretch>
          </a:blipFill>
        </p:spPr>
      </p:sp>
      <p:sp>
        <p:nvSpPr>
          <p:cNvPr id="3" name="TextBox 3"/>
          <p:cNvSpPr txBox="1"/>
          <p:nvPr/>
        </p:nvSpPr>
        <p:spPr>
          <a:xfrm>
            <a:off x="4906487" y="1945292"/>
            <a:ext cx="8475026" cy="5153774"/>
          </a:xfrm>
          <a:prstGeom prst="rect">
            <a:avLst/>
          </a:prstGeom>
        </p:spPr>
        <p:txBody>
          <a:bodyPr lIns="0" tIns="0" rIns="0" bIns="0" rtlCol="0" anchor="t">
            <a:spAutoFit/>
          </a:bodyPr>
          <a:lstStyle/>
          <a:p>
            <a:pPr marL="0" lvl="0" indent="0" algn="ctr">
              <a:lnSpc>
                <a:spcPts val="17986"/>
              </a:lnSpc>
            </a:pPr>
            <a:r>
              <a:rPr lang="en-US" sz="17462" b="1">
                <a:solidFill>
                  <a:srgbClr val="FFFFFF"/>
                </a:solidFill>
                <a:latin typeface="Agrandir Tight Heavy"/>
                <a:ea typeface="Agrandir Tight Heavy"/>
                <a:cs typeface="Agrandir Tight Heavy"/>
                <a:sym typeface="Agrandir Tight Heavy"/>
              </a:rPr>
              <a:t>THANK YOU!</a:t>
            </a:r>
          </a:p>
        </p:txBody>
      </p:sp>
      <p:sp>
        <p:nvSpPr>
          <p:cNvPr id="4" name="Freeform 4"/>
          <p:cNvSpPr/>
          <p:nvPr/>
        </p:nvSpPr>
        <p:spPr>
          <a:xfrm>
            <a:off x="0" y="2848681"/>
            <a:ext cx="3256458" cy="4114800"/>
          </a:xfrm>
          <a:custGeom>
            <a:avLst/>
            <a:gdLst/>
            <a:ahLst/>
            <a:cxnLst/>
            <a:rect l="l" t="t" r="r" b="b"/>
            <a:pathLst>
              <a:path w="3256458" h="4114800">
                <a:moveTo>
                  <a:pt x="0" y="0"/>
                </a:moveTo>
                <a:lnTo>
                  <a:pt x="3256458" y="0"/>
                </a:lnTo>
                <a:lnTo>
                  <a:pt x="3256458"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flipH="1">
            <a:off x="15031542" y="2848681"/>
            <a:ext cx="3256458" cy="4114800"/>
          </a:xfrm>
          <a:custGeom>
            <a:avLst/>
            <a:gdLst/>
            <a:ahLst/>
            <a:cxnLst/>
            <a:rect l="l" t="t" r="r" b="b"/>
            <a:pathLst>
              <a:path w="3256458" h="4114800">
                <a:moveTo>
                  <a:pt x="3256458" y="0"/>
                </a:moveTo>
                <a:lnTo>
                  <a:pt x="0" y="0"/>
                </a:lnTo>
                <a:lnTo>
                  <a:pt x="0" y="4114800"/>
                </a:lnTo>
                <a:lnTo>
                  <a:pt x="3256458" y="4114800"/>
                </a:lnTo>
                <a:lnTo>
                  <a:pt x="3256458"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grpSp>
        <p:nvGrpSpPr>
          <p:cNvPr id="6" name="Group 6"/>
          <p:cNvGrpSpPr/>
          <p:nvPr/>
        </p:nvGrpSpPr>
        <p:grpSpPr>
          <a:xfrm>
            <a:off x="6598685" y="7285128"/>
            <a:ext cx="5090630" cy="837505"/>
            <a:chOff x="0" y="0"/>
            <a:chExt cx="1340742" cy="220578"/>
          </a:xfrm>
        </p:grpSpPr>
        <p:sp>
          <p:nvSpPr>
            <p:cNvPr id="7" name="Freeform 7"/>
            <p:cNvSpPr/>
            <p:nvPr/>
          </p:nvSpPr>
          <p:spPr>
            <a:xfrm>
              <a:off x="0" y="0"/>
              <a:ext cx="1340742" cy="220578"/>
            </a:xfrm>
            <a:custGeom>
              <a:avLst/>
              <a:gdLst/>
              <a:ahLst/>
              <a:cxnLst/>
              <a:rect l="l" t="t" r="r" b="b"/>
              <a:pathLst>
                <a:path w="1340742" h="220578">
                  <a:moveTo>
                    <a:pt x="77562" y="0"/>
                  </a:moveTo>
                  <a:lnTo>
                    <a:pt x="1263180" y="0"/>
                  </a:lnTo>
                  <a:cubicBezTo>
                    <a:pt x="1283751" y="0"/>
                    <a:pt x="1303479" y="8172"/>
                    <a:pt x="1318025" y="22717"/>
                  </a:cubicBezTo>
                  <a:cubicBezTo>
                    <a:pt x="1332570" y="37263"/>
                    <a:pt x="1340742" y="56991"/>
                    <a:pt x="1340742" y="77562"/>
                  </a:cubicBezTo>
                  <a:lnTo>
                    <a:pt x="1340742" y="143016"/>
                  </a:lnTo>
                  <a:cubicBezTo>
                    <a:pt x="1340742" y="185852"/>
                    <a:pt x="1306016" y="220578"/>
                    <a:pt x="1263180" y="220578"/>
                  </a:cubicBezTo>
                  <a:lnTo>
                    <a:pt x="77562" y="220578"/>
                  </a:lnTo>
                  <a:cubicBezTo>
                    <a:pt x="34726" y="220578"/>
                    <a:pt x="0" y="185852"/>
                    <a:pt x="0" y="143016"/>
                  </a:cubicBezTo>
                  <a:lnTo>
                    <a:pt x="0" y="77562"/>
                  </a:lnTo>
                  <a:cubicBezTo>
                    <a:pt x="0" y="34726"/>
                    <a:pt x="34726" y="0"/>
                    <a:pt x="77562" y="0"/>
                  </a:cubicBezTo>
                  <a:close/>
                </a:path>
              </a:pathLst>
            </a:custGeom>
            <a:solidFill>
              <a:srgbClr val="009BD2"/>
            </a:solidFill>
          </p:spPr>
        </p:sp>
        <p:sp>
          <p:nvSpPr>
            <p:cNvPr id="8" name="TextBox 8"/>
            <p:cNvSpPr txBox="1"/>
            <p:nvPr/>
          </p:nvSpPr>
          <p:spPr>
            <a:xfrm>
              <a:off x="0" y="-47625"/>
              <a:ext cx="1340742" cy="268203"/>
            </a:xfrm>
            <a:prstGeom prst="rect">
              <a:avLst/>
            </a:prstGeom>
          </p:spPr>
          <p:txBody>
            <a:bodyPr lIns="50800" tIns="50800" rIns="50800" bIns="50800" rtlCol="0" anchor="ctr"/>
            <a:lstStyle/>
            <a:p>
              <a:pPr algn="ctr">
                <a:lnSpc>
                  <a:spcPts val="2800"/>
                </a:lnSpc>
              </a:pPr>
              <a:endParaRPr/>
            </a:p>
          </p:txBody>
        </p:sp>
      </p:grpSp>
      <p:sp>
        <p:nvSpPr>
          <p:cNvPr id="9" name="TextBox 9"/>
          <p:cNvSpPr txBox="1"/>
          <p:nvPr/>
        </p:nvSpPr>
        <p:spPr>
          <a:xfrm>
            <a:off x="7716407" y="7457818"/>
            <a:ext cx="3480918" cy="434975"/>
          </a:xfrm>
          <a:prstGeom prst="rect">
            <a:avLst/>
          </a:prstGeom>
        </p:spPr>
        <p:txBody>
          <a:bodyPr lIns="0" tIns="0" rIns="0" bIns="0" rtlCol="0" anchor="t">
            <a:spAutoFit/>
          </a:bodyPr>
          <a:lstStyle/>
          <a:p>
            <a:pPr algn="l">
              <a:lnSpc>
                <a:spcPts val="3025"/>
              </a:lnSpc>
            </a:pPr>
            <a:r>
              <a:rPr lang="en-US" sz="2500">
                <a:solidFill>
                  <a:srgbClr val="FFFFFF"/>
                </a:solidFill>
                <a:latin typeface="Akzidenz-Grotesk"/>
                <a:ea typeface="Akzidenz-Grotesk"/>
                <a:cs typeface="Akzidenz-Grotesk"/>
                <a:sym typeface="Akzidenz-Grotesk"/>
              </a:rPr>
              <a:t>Team Baishpholok</a:t>
            </a:r>
          </a:p>
        </p:txBody>
      </p:sp>
      <p:grpSp>
        <p:nvGrpSpPr>
          <p:cNvPr id="10" name="Group 10"/>
          <p:cNvGrpSpPr/>
          <p:nvPr/>
        </p:nvGrpSpPr>
        <p:grpSpPr>
          <a:xfrm>
            <a:off x="2173333" y="3749241"/>
            <a:ext cx="2313680" cy="2313680"/>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B7768"/>
            </a:solidFill>
          </p:spPr>
        </p:sp>
        <p:sp>
          <p:nvSpPr>
            <p:cNvPr id="12" name="TextBox 12"/>
            <p:cNvSpPr txBox="1"/>
            <p:nvPr/>
          </p:nvSpPr>
          <p:spPr>
            <a:xfrm>
              <a:off x="76200" y="28575"/>
              <a:ext cx="660400" cy="708025"/>
            </a:xfrm>
            <a:prstGeom prst="rect">
              <a:avLst/>
            </a:prstGeom>
          </p:spPr>
          <p:txBody>
            <a:bodyPr lIns="50800" tIns="50800" rIns="50800" bIns="50800" rtlCol="0" anchor="ctr"/>
            <a:lstStyle/>
            <a:p>
              <a:pPr algn="ctr">
                <a:lnSpc>
                  <a:spcPts val="2800"/>
                </a:lnSpc>
              </a:pPr>
              <a:endParaRPr/>
            </a:p>
          </p:txBody>
        </p:sp>
      </p:grpSp>
      <p:grpSp>
        <p:nvGrpSpPr>
          <p:cNvPr id="13" name="Group 13"/>
          <p:cNvGrpSpPr/>
          <p:nvPr/>
        </p:nvGrpSpPr>
        <p:grpSpPr>
          <a:xfrm>
            <a:off x="13800987" y="3749241"/>
            <a:ext cx="2313680" cy="2313680"/>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B7768"/>
            </a:solidFill>
          </p:spPr>
        </p:sp>
        <p:sp>
          <p:nvSpPr>
            <p:cNvPr id="15" name="TextBox 15"/>
            <p:cNvSpPr txBox="1"/>
            <p:nvPr/>
          </p:nvSpPr>
          <p:spPr>
            <a:xfrm>
              <a:off x="76200" y="28575"/>
              <a:ext cx="660400" cy="708025"/>
            </a:xfrm>
            <a:prstGeom prst="rect">
              <a:avLst/>
            </a:prstGeom>
          </p:spPr>
          <p:txBody>
            <a:bodyPr lIns="50800" tIns="50800" rIns="50800" bIns="50800" rtlCol="0" anchor="ctr"/>
            <a:lstStyle/>
            <a:p>
              <a:pPr algn="ctr">
                <a:lnSpc>
                  <a:spcPts val="2800"/>
                </a:lnSpc>
              </a:pPr>
              <a:endParaRPr/>
            </a:p>
          </p:txBody>
        </p:sp>
      </p:grpSp>
      <p:sp>
        <p:nvSpPr>
          <p:cNvPr id="16" name="Freeform 16"/>
          <p:cNvSpPr/>
          <p:nvPr/>
        </p:nvSpPr>
        <p:spPr>
          <a:xfrm>
            <a:off x="2852260" y="4428168"/>
            <a:ext cx="955825" cy="955825"/>
          </a:xfrm>
          <a:custGeom>
            <a:avLst/>
            <a:gdLst/>
            <a:ahLst/>
            <a:cxnLst/>
            <a:rect l="l" t="t" r="r" b="b"/>
            <a:pathLst>
              <a:path w="955825" h="955825">
                <a:moveTo>
                  <a:pt x="0" y="0"/>
                </a:moveTo>
                <a:lnTo>
                  <a:pt x="955826" y="0"/>
                </a:lnTo>
                <a:lnTo>
                  <a:pt x="955826" y="955826"/>
                </a:lnTo>
                <a:lnTo>
                  <a:pt x="0" y="95582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7" name="Freeform 17"/>
          <p:cNvSpPr/>
          <p:nvPr/>
        </p:nvSpPr>
        <p:spPr>
          <a:xfrm>
            <a:off x="14479914" y="4428168"/>
            <a:ext cx="955825" cy="955825"/>
          </a:xfrm>
          <a:custGeom>
            <a:avLst/>
            <a:gdLst/>
            <a:ahLst/>
            <a:cxnLst/>
            <a:rect l="l" t="t" r="r" b="b"/>
            <a:pathLst>
              <a:path w="955825" h="955825">
                <a:moveTo>
                  <a:pt x="0" y="0"/>
                </a:moveTo>
                <a:lnTo>
                  <a:pt x="955826" y="0"/>
                </a:lnTo>
                <a:lnTo>
                  <a:pt x="955826" y="955826"/>
                </a:lnTo>
                <a:lnTo>
                  <a:pt x="0" y="95582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Tree>
  </p:cSld>
  <p:clrMapOvr>
    <a:masterClrMapping/>
  </p:clrMapOvr>
  <p:transition spd="slow">
    <p:randomBar dir="vert"/>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333" b="-9333"/>
            </a:stretch>
          </a:blipFill>
        </p:spPr>
      </p:sp>
      <p:sp>
        <p:nvSpPr>
          <p:cNvPr id="3" name="Freeform 3"/>
          <p:cNvSpPr/>
          <p:nvPr/>
        </p:nvSpPr>
        <p:spPr>
          <a:xfrm flipH="1">
            <a:off x="-2892702" y="7622042"/>
            <a:ext cx="9265663" cy="4632831"/>
          </a:xfrm>
          <a:custGeom>
            <a:avLst/>
            <a:gdLst/>
            <a:ahLst/>
            <a:cxnLst/>
            <a:rect l="l" t="t" r="r" b="b"/>
            <a:pathLst>
              <a:path w="9265663" h="4632831">
                <a:moveTo>
                  <a:pt x="9265663" y="0"/>
                </a:moveTo>
                <a:lnTo>
                  <a:pt x="0" y="0"/>
                </a:lnTo>
                <a:lnTo>
                  <a:pt x="0" y="4632832"/>
                </a:lnTo>
                <a:lnTo>
                  <a:pt x="9265663" y="4632832"/>
                </a:lnTo>
                <a:lnTo>
                  <a:pt x="9265663"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4" name="Group 4"/>
          <p:cNvGrpSpPr/>
          <p:nvPr/>
        </p:nvGrpSpPr>
        <p:grpSpPr>
          <a:xfrm>
            <a:off x="8128802" y="6344076"/>
            <a:ext cx="9941660" cy="3766654"/>
            <a:chOff x="0" y="0"/>
            <a:chExt cx="1072647" cy="406400"/>
          </a:xfrm>
        </p:grpSpPr>
        <p:sp>
          <p:nvSpPr>
            <p:cNvPr id="5" name="Freeform 5"/>
            <p:cNvSpPr/>
            <p:nvPr/>
          </p:nvSpPr>
          <p:spPr>
            <a:xfrm>
              <a:off x="0" y="0"/>
              <a:ext cx="1072647" cy="406400"/>
            </a:xfrm>
            <a:custGeom>
              <a:avLst/>
              <a:gdLst/>
              <a:ahLst/>
              <a:cxnLst/>
              <a:rect l="l" t="t" r="r" b="b"/>
              <a:pathLst>
                <a:path w="1072647" h="406400">
                  <a:moveTo>
                    <a:pt x="869447" y="0"/>
                  </a:moveTo>
                  <a:cubicBezTo>
                    <a:pt x="981677" y="0"/>
                    <a:pt x="1072647" y="90970"/>
                    <a:pt x="1072647" y="203200"/>
                  </a:cubicBezTo>
                  <a:cubicBezTo>
                    <a:pt x="1072647" y="315430"/>
                    <a:pt x="981677" y="406400"/>
                    <a:pt x="869447" y="406400"/>
                  </a:cubicBezTo>
                  <a:lnTo>
                    <a:pt x="203200" y="406400"/>
                  </a:lnTo>
                  <a:cubicBezTo>
                    <a:pt x="90970" y="406400"/>
                    <a:pt x="0" y="315430"/>
                    <a:pt x="0" y="203200"/>
                  </a:cubicBezTo>
                  <a:cubicBezTo>
                    <a:pt x="0" y="90970"/>
                    <a:pt x="90970" y="0"/>
                    <a:pt x="203200" y="0"/>
                  </a:cubicBezTo>
                  <a:lnTo>
                    <a:pt x="869447" y="0"/>
                  </a:lnTo>
                </a:path>
              </a:pathLst>
            </a:custGeom>
            <a:blipFill>
              <a:blip r:embed="rId5"/>
              <a:stretch>
                <a:fillRect t="-19283" b="-19283"/>
              </a:stretch>
            </a:blipFill>
          </p:spPr>
        </p:sp>
      </p:grpSp>
      <p:grpSp>
        <p:nvGrpSpPr>
          <p:cNvPr id="6" name="Group 6"/>
          <p:cNvGrpSpPr/>
          <p:nvPr/>
        </p:nvGrpSpPr>
        <p:grpSpPr>
          <a:xfrm>
            <a:off x="585713" y="461545"/>
            <a:ext cx="7543089" cy="1484515"/>
            <a:chOff x="0" y="0"/>
            <a:chExt cx="1986657" cy="390983"/>
          </a:xfrm>
        </p:grpSpPr>
        <p:sp>
          <p:nvSpPr>
            <p:cNvPr id="7" name="Freeform 7"/>
            <p:cNvSpPr/>
            <p:nvPr/>
          </p:nvSpPr>
          <p:spPr>
            <a:xfrm>
              <a:off x="0" y="0"/>
              <a:ext cx="1986657" cy="390983"/>
            </a:xfrm>
            <a:custGeom>
              <a:avLst/>
              <a:gdLst/>
              <a:ahLst/>
              <a:cxnLst/>
              <a:rect l="l" t="t" r="r" b="b"/>
              <a:pathLst>
                <a:path w="1986657" h="390983">
                  <a:moveTo>
                    <a:pt x="44133" y="0"/>
                  </a:moveTo>
                  <a:lnTo>
                    <a:pt x="1942524" y="0"/>
                  </a:lnTo>
                  <a:cubicBezTo>
                    <a:pt x="1954229" y="0"/>
                    <a:pt x="1965454" y="4650"/>
                    <a:pt x="1973731" y="12926"/>
                  </a:cubicBezTo>
                  <a:cubicBezTo>
                    <a:pt x="1982008" y="21203"/>
                    <a:pt x="1986657" y="32429"/>
                    <a:pt x="1986657" y="44133"/>
                  </a:cubicBezTo>
                  <a:lnTo>
                    <a:pt x="1986657" y="346850"/>
                  </a:lnTo>
                  <a:cubicBezTo>
                    <a:pt x="1986657" y="358555"/>
                    <a:pt x="1982008" y="369780"/>
                    <a:pt x="1973731" y="378057"/>
                  </a:cubicBezTo>
                  <a:cubicBezTo>
                    <a:pt x="1965454" y="386334"/>
                    <a:pt x="1954229" y="390983"/>
                    <a:pt x="1942524" y="390983"/>
                  </a:cubicBezTo>
                  <a:lnTo>
                    <a:pt x="44133" y="390983"/>
                  </a:lnTo>
                  <a:cubicBezTo>
                    <a:pt x="19759" y="390983"/>
                    <a:pt x="0" y="371224"/>
                    <a:pt x="0" y="346850"/>
                  </a:cubicBezTo>
                  <a:lnTo>
                    <a:pt x="0" y="44133"/>
                  </a:lnTo>
                  <a:cubicBezTo>
                    <a:pt x="0" y="32429"/>
                    <a:pt x="4650" y="21203"/>
                    <a:pt x="12926" y="12926"/>
                  </a:cubicBezTo>
                  <a:cubicBezTo>
                    <a:pt x="21203" y="4650"/>
                    <a:pt x="32429" y="0"/>
                    <a:pt x="44133" y="0"/>
                  </a:cubicBezTo>
                  <a:close/>
                </a:path>
              </a:pathLst>
            </a:custGeom>
            <a:solidFill>
              <a:srgbClr val="003B66"/>
            </a:solidFill>
          </p:spPr>
        </p:sp>
        <p:sp>
          <p:nvSpPr>
            <p:cNvPr id="8" name="TextBox 8"/>
            <p:cNvSpPr txBox="1"/>
            <p:nvPr/>
          </p:nvSpPr>
          <p:spPr>
            <a:xfrm>
              <a:off x="0" y="-47625"/>
              <a:ext cx="1986657" cy="438608"/>
            </a:xfrm>
            <a:prstGeom prst="rect">
              <a:avLst/>
            </a:prstGeom>
          </p:spPr>
          <p:txBody>
            <a:bodyPr lIns="50800" tIns="50800" rIns="50800" bIns="50800" rtlCol="0" anchor="ctr"/>
            <a:lstStyle/>
            <a:p>
              <a:pPr algn="ctr">
                <a:lnSpc>
                  <a:spcPts val="2800"/>
                </a:lnSpc>
              </a:pPr>
              <a:endParaRPr/>
            </a:p>
          </p:txBody>
        </p:sp>
      </p:grpSp>
      <p:sp>
        <p:nvSpPr>
          <p:cNvPr id="9" name="TextBox 9"/>
          <p:cNvSpPr txBox="1"/>
          <p:nvPr/>
        </p:nvSpPr>
        <p:spPr>
          <a:xfrm>
            <a:off x="920876" y="459519"/>
            <a:ext cx="6872763" cy="1288542"/>
          </a:xfrm>
          <a:prstGeom prst="rect">
            <a:avLst/>
          </a:prstGeom>
        </p:spPr>
        <p:txBody>
          <a:bodyPr lIns="0" tIns="0" rIns="0" bIns="0" rtlCol="0" anchor="t">
            <a:spAutoFit/>
          </a:bodyPr>
          <a:lstStyle/>
          <a:p>
            <a:pPr marL="0" lvl="0" indent="0" algn="l">
              <a:lnSpc>
                <a:spcPts val="9143"/>
              </a:lnSpc>
              <a:spcBef>
                <a:spcPct val="0"/>
              </a:spcBef>
            </a:pPr>
            <a:r>
              <a:rPr lang="en-US" sz="7199" b="1">
                <a:solidFill>
                  <a:srgbClr val="FFFFFF"/>
                </a:solidFill>
                <a:latin typeface="Akzidenz-Grotesk Heavy"/>
                <a:ea typeface="Akzidenz-Grotesk Heavy"/>
                <a:cs typeface="Akzidenz-Grotesk Heavy"/>
                <a:sym typeface="Akzidenz-Grotesk Heavy"/>
              </a:rPr>
              <a:t>Area Covered</a:t>
            </a:r>
          </a:p>
        </p:txBody>
      </p:sp>
      <p:sp>
        <p:nvSpPr>
          <p:cNvPr id="10" name="TextBox 10"/>
          <p:cNvSpPr txBox="1"/>
          <p:nvPr/>
        </p:nvSpPr>
        <p:spPr>
          <a:xfrm>
            <a:off x="585713" y="2144601"/>
            <a:ext cx="11067562" cy="4199476"/>
          </a:xfrm>
          <a:prstGeom prst="rect">
            <a:avLst/>
          </a:prstGeom>
        </p:spPr>
        <p:txBody>
          <a:bodyPr lIns="0" tIns="0" rIns="0" bIns="0" rtlCol="0" anchor="t">
            <a:spAutoFit/>
          </a:bodyPr>
          <a:lstStyle/>
          <a:p>
            <a:pPr marL="866756" lvl="1" indent="-433378" algn="just">
              <a:lnSpc>
                <a:spcPts val="5620"/>
              </a:lnSpc>
              <a:buAutoNum type="arabicPeriod"/>
            </a:pPr>
            <a:r>
              <a:rPr lang="en-US" sz="4014">
                <a:solidFill>
                  <a:srgbClr val="04293D"/>
                </a:solidFill>
                <a:latin typeface="ABeeZee Bold"/>
                <a:ea typeface="ABeeZee Bold"/>
                <a:cs typeface="ABeeZee Bold"/>
                <a:sym typeface="ABeeZee Bold"/>
              </a:rPr>
              <a:t>Introduction</a:t>
            </a:r>
          </a:p>
          <a:p>
            <a:pPr marL="866756" lvl="1" indent="-433378" algn="just">
              <a:lnSpc>
                <a:spcPts val="5620"/>
              </a:lnSpc>
              <a:buAutoNum type="arabicPeriod"/>
            </a:pPr>
            <a:r>
              <a:rPr lang="en-US" sz="4014">
                <a:solidFill>
                  <a:srgbClr val="04293D"/>
                </a:solidFill>
                <a:latin typeface="ABeeZee Bold"/>
                <a:ea typeface="ABeeZee Bold"/>
                <a:cs typeface="ABeeZee Bold"/>
                <a:sym typeface="ABeeZee Bold"/>
              </a:rPr>
              <a:t>Causes of Flood</a:t>
            </a:r>
          </a:p>
          <a:p>
            <a:pPr marL="866756" lvl="1" indent="-433378" algn="just">
              <a:lnSpc>
                <a:spcPts val="5620"/>
              </a:lnSpc>
              <a:buAutoNum type="arabicPeriod"/>
            </a:pPr>
            <a:r>
              <a:rPr lang="en-US" sz="4014">
                <a:solidFill>
                  <a:srgbClr val="04293D"/>
                </a:solidFill>
                <a:latin typeface="ABeeZee Bold"/>
                <a:ea typeface="ABeeZee Bold"/>
                <a:cs typeface="ABeeZee Bold"/>
                <a:sym typeface="ABeeZee Bold"/>
              </a:rPr>
              <a:t>Types and Impacts of Floods</a:t>
            </a:r>
          </a:p>
          <a:p>
            <a:pPr marL="866756" lvl="1" indent="-433378" algn="just">
              <a:lnSpc>
                <a:spcPts val="5620"/>
              </a:lnSpc>
              <a:buAutoNum type="arabicPeriod"/>
            </a:pPr>
            <a:r>
              <a:rPr lang="en-US" sz="4014">
                <a:solidFill>
                  <a:srgbClr val="04293D"/>
                </a:solidFill>
                <a:latin typeface="ABeeZee Bold"/>
                <a:ea typeface="ABeeZee Bold"/>
                <a:cs typeface="ABeeZee Bold"/>
                <a:sym typeface="ABeeZee Bold"/>
              </a:rPr>
              <a:t>Flood Risk Management</a:t>
            </a:r>
          </a:p>
          <a:p>
            <a:pPr marL="866756" lvl="1" indent="-433378" algn="just">
              <a:lnSpc>
                <a:spcPts val="5620"/>
              </a:lnSpc>
              <a:buAutoNum type="arabicPeriod"/>
            </a:pPr>
            <a:r>
              <a:rPr lang="en-US" sz="4014">
                <a:solidFill>
                  <a:srgbClr val="04293D"/>
                </a:solidFill>
                <a:latin typeface="ABeeZee Bold"/>
                <a:ea typeface="ABeeZee Bold"/>
                <a:cs typeface="ABeeZee Bold"/>
                <a:sym typeface="ABeeZee Bold"/>
              </a:rPr>
              <a:t> Technological Solutions</a:t>
            </a:r>
          </a:p>
          <a:p>
            <a:pPr marL="866756" lvl="1" indent="-433378" algn="just">
              <a:lnSpc>
                <a:spcPts val="5620"/>
              </a:lnSpc>
              <a:spcBef>
                <a:spcPct val="0"/>
              </a:spcBef>
              <a:buAutoNum type="arabicPeriod"/>
            </a:pPr>
            <a:r>
              <a:rPr lang="en-US" sz="4014">
                <a:solidFill>
                  <a:srgbClr val="04293D"/>
                </a:solidFill>
                <a:latin typeface="ABeeZee Bold"/>
                <a:ea typeface="ABeeZee Bold"/>
                <a:cs typeface="ABeeZee Bold"/>
                <a:sym typeface="ABeeZee Bold"/>
              </a:rPr>
              <a:t>Sustainable Solutions and Conclusion</a:t>
            </a:r>
          </a:p>
        </p:txBody>
      </p:sp>
      <p:sp>
        <p:nvSpPr>
          <p:cNvPr id="11" name="Freeform 11"/>
          <p:cNvSpPr/>
          <p:nvPr/>
        </p:nvSpPr>
        <p:spPr>
          <a:xfrm>
            <a:off x="14676947" y="1403636"/>
            <a:ext cx="2582353" cy="355074"/>
          </a:xfrm>
          <a:custGeom>
            <a:avLst/>
            <a:gdLst/>
            <a:ahLst/>
            <a:cxnLst/>
            <a:rect l="l" t="t" r="r" b="b"/>
            <a:pathLst>
              <a:path w="2582353" h="355074">
                <a:moveTo>
                  <a:pt x="0" y="0"/>
                </a:moveTo>
                <a:lnTo>
                  <a:pt x="2582353" y="0"/>
                </a:lnTo>
                <a:lnTo>
                  <a:pt x="2582353" y="355074"/>
                </a:lnTo>
                <a:lnTo>
                  <a:pt x="0" y="35507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Tree>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333" b="-9333"/>
            </a:stretch>
          </a:blipFill>
        </p:spPr>
      </p:sp>
      <p:grpSp>
        <p:nvGrpSpPr>
          <p:cNvPr id="3" name="Group 3"/>
          <p:cNvGrpSpPr/>
          <p:nvPr/>
        </p:nvGrpSpPr>
        <p:grpSpPr>
          <a:xfrm>
            <a:off x="5372456" y="166782"/>
            <a:ext cx="7543089" cy="1484515"/>
            <a:chOff x="0" y="0"/>
            <a:chExt cx="1986657" cy="390983"/>
          </a:xfrm>
        </p:grpSpPr>
        <p:sp>
          <p:nvSpPr>
            <p:cNvPr id="4" name="Freeform 4"/>
            <p:cNvSpPr/>
            <p:nvPr/>
          </p:nvSpPr>
          <p:spPr>
            <a:xfrm>
              <a:off x="0" y="0"/>
              <a:ext cx="1986657" cy="390983"/>
            </a:xfrm>
            <a:custGeom>
              <a:avLst/>
              <a:gdLst/>
              <a:ahLst/>
              <a:cxnLst/>
              <a:rect l="l" t="t" r="r" b="b"/>
              <a:pathLst>
                <a:path w="1986657" h="390983">
                  <a:moveTo>
                    <a:pt x="44133" y="0"/>
                  </a:moveTo>
                  <a:lnTo>
                    <a:pt x="1942524" y="0"/>
                  </a:lnTo>
                  <a:cubicBezTo>
                    <a:pt x="1954229" y="0"/>
                    <a:pt x="1965454" y="4650"/>
                    <a:pt x="1973731" y="12926"/>
                  </a:cubicBezTo>
                  <a:cubicBezTo>
                    <a:pt x="1982008" y="21203"/>
                    <a:pt x="1986657" y="32429"/>
                    <a:pt x="1986657" y="44133"/>
                  </a:cubicBezTo>
                  <a:lnTo>
                    <a:pt x="1986657" y="346850"/>
                  </a:lnTo>
                  <a:cubicBezTo>
                    <a:pt x="1986657" y="358555"/>
                    <a:pt x="1982008" y="369780"/>
                    <a:pt x="1973731" y="378057"/>
                  </a:cubicBezTo>
                  <a:cubicBezTo>
                    <a:pt x="1965454" y="386334"/>
                    <a:pt x="1954229" y="390983"/>
                    <a:pt x="1942524" y="390983"/>
                  </a:cubicBezTo>
                  <a:lnTo>
                    <a:pt x="44133" y="390983"/>
                  </a:lnTo>
                  <a:cubicBezTo>
                    <a:pt x="19759" y="390983"/>
                    <a:pt x="0" y="371224"/>
                    <a:pt x="0" y="346850"/>
                  </a:cubicBezTo>
                  <a:lnTo>
                    <a:pt x="0" y="44133"/>
                  </a:lnTo>
                  <a:cubicBezTo>
                    <a:pt x="0" y="32429"/>
                    <a:pt x="4650" y="21203"/>
                    <a:pt x="12926" y="12926"/>
                  </a:cubicBezTo>
                  <a:cubicBezTo>
                    <a:pt x="21203" y="4650"/>
                    <a:pt x="32429" y="0"/>
                    <a:pt x="44133" y="0"/>
                  </a:cubicBezTo>
                  <a:close/>
                </a:path>
              </a:pathLst>
            </a:custGeom>
            <a:solidFill>
              <a:srgbClr val="003B66"/>
            </a:solidFill>
          </p:spPr>
        </p:sp>
        <p:sp>
          <p:nvSpPr>
            <p:cNvPr id="5" name="TextBox 5"/>
            <p:cNvSpPr txBox="1"/>
            <p:nvPr/>
          </p:nvSpPr>
          <p:spPr>
            <a:xfrm>
              <a:off x="0" y="-47625"/>
              <a:ext cx="1986657" cy="438608"/>
            </a:xfrm>
            <a:prstGeom prst="rect">
              <a:avLst/>
            </a:prstGeom>
          </p:spPr>
          <p:txBody>
            <a:bodyPr lIns="50800" tIns="50800" rIns="50800" bIns="50800" rtlCol="0" anchor="ctr"/>
            <a:lstStyle/>
            <a:p>
              <a:pPr algn="ctr">
                <a:lnSpc>
                  <a:spcPts val="2800"/>
                </a:lnSpc>
              </a:pPr>
              <a:endParaRPr/>
            </a:p>
          </p:txBody>
        </p:sp>
      </p:grpSp>
      <p:grpSp>
        <p:nvGrpSpPr>
          <p:cNvPr id="6" name="Group 6"/>
          <p:cNvGrpSpPr/>
          <p:nvPr/>
        </p:nvGrpSpPr>
        <p:grpSpPr>
          <a:xfrm>
            <a:off x="2114682" y="8608963"/>
            <a:ext cx="1315350" cy="1315350"/>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9BD2"/>
            </a:solidFill>
          </p:spPr>
        </p:sp>
        <p:sp>
          <p:nvSpPr>
            <p:cNvPr id="8" name="TextBox 8"/>
            <p:cNvSpPr txBox="1"/>
            <p:nvPr/>
          </p:nvSpPr>
          <p:spPr>
            <a:xfrm>
              <a:off x="76200" y="28575"/>
              <a:ext cx="660400" cy="708025"/>
            </a:xfrm>
            <a:prstGeom prst="rect">
              <a:avLst/>
            </a:prstGeom>
          </p:spPr>
          <p:txBody>
            <a:bodyPr lIns="50800" tIns="50800" rIns="50800" bIns="50800" rtlCol="0" anchor="ctr"/>
            <a:lstStyle/>
            <a:p>
              <a:pPr algn="ctr">
                <a:lnSpc>
                  <a:spcPts val="2800"/>
                </a:lnSpc>
              </a:pPr>
              <a:endParaRPr/>
            </a:p>
          </p:txBody>
        </p:sp>
      </p:grpSp>
      <p:grpSp>
        <p:nvGrpSpPr>
          <p:cNvPr id="9" name="Group 9"/>
          <p:cNvGrpSpPr/>
          <p:nvPr/>
        </p:nvGrpSpPr>
        <p:grpSpPr>
          <a:xfrm>
            <a:off x="14856795" y="8669694"/>
            <a:ext cx="1315350" cy="1315350"/>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9BD2"/>
            </a:solidFill>
          </p:spPr>
        </p:sp>
        <p:sp>
          <p:nvSpPr>
            <p:cNvPr id="11" name="TextBox 11"/>
            <p:cNvSpPr txBox="1"/>
            <p:nvPr/>
          </p:nvSpPr>
          <p:spPr>
            <a:xfrm>
              <a:off x="76200" y="28575"/>
              <a:ext cx="660400" cy="708025"/>
            </a:xfrm>
            <a:prstGeom prst="rect">
              <a:avLst/>
            </a:prstGeom>
          </p:spPr>
          <p:txBody>
            <a:bodyPr lIns="50800" tIns="50800" rIns="50800" bIns="50800" rtlCol="0" anchor="ctr"/>
            <a:lstStyle/>
            <a:p>
              <a:pPr algn="ctr">
                <a:lnSpc>
                  <a:spcPts val="2800"/>
                </a:lnSpc>
              </a:pPr>
              <a:endParaRPr/>
            </a:p>
          </p:txBody>
        </p:sp>
      </p:grpSp>
      <p:sp>
        <p:nvSpPr>
          <p:cNvPr id="12" name="Freeform 12"/>
          <p:cNvSpPr/>
          <p:nvPr/>
        </p:nvSpPr>
        <p:spPr>
          <a:xfrm>
            <a:off x="310294" y="8608963"/>
            <a:ext cx="1436812" cy="1436812"/>
          </a:xfrm>
          <a:custGeom>
            <a:avLst/>
            <a:gdLst/>
            <a:ahLst/>
            <a:cxnLst/>
            <a:rect l="l" t="t" r="r" b="b"/>
            <a:pathLst>
              <a:path w="1436812" h="1436812">
                <a:moveTo>
                  <a:pt x="0" y="0"/>
                </a:moveTo>
                <a:lnTo>
                  <a:pt x="1436812" y="0"/>
                </a:lnTo>
                <a:lnTo>
                  <a:pt x="1436812" y="1436812"/>
                </a:lnTo>
                <a:lnTo>
                  <a:pt x="0" y="143681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3" name="Freeform 13"/>
          <p:cNvSpPr/>
          <p:nvPr/>
        </p:nvSpPr>
        <p:spPr>
          <a:xfrm>
            <a:off x="16540894" y="8608963"/>
            <a:ext cx="1436812" cy="1436812"/>
          </a:xfrm>
          <a:custGeom>
            <a:avLst/>
            <a:gdLst/>
            <a:ahLst/>
            <a:cxnLst/>
            <a:rect l="l" t="t" r="r" b="b"/>
            <a:pathLst>
              <a:path w="1436812" h="1436812">
                <a:moveTo>
                  <a:pt x="0" y="0"/>
                </a:moveTo>
                <a:lnTo>
                  <a:pt x="1436812" y="0"/>
                </a:lnTo>
                <a:lnTo>
                  <a:pt x="1436812" y="1436812"/>
                </a:lnTo>
                <a:lnTo>
                  <a:pt x="0" y="143681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14" name="Group 14"/>
          <p:cNvGrpSpPr/>
          <p:nvPr/>
        </p:nvGrpSpPr>
        <p:grpSpPr>
          <a:xfrm>
            <a:off x="6577546" y="7716675"/>
            <a:ext cx="5132907" cy="2623912"/>
            <a:chOff x="0" y="0"/>
            <a:chExt cx="795001" cy="406400"/>
          </a:xfrm>
        </p:grpSpPr>
        <p:sp>
          <p:nvSpPr>
            <p:cNvPr id="15" name="Freeform 15"/>
            <p:cNvSpPr/>
            <p:nvPr/>
          </p:nvSpPr>
          <p:spPr>
            <a:xfrm>
              <a:off x="0" y="0"/>
              <a:ext cx="795001" cy="406400"/>
            </a:xfrm>
            <a:custGeom>
              <a:avLst/>
              <a:gdLst/>
              <a:ahLst/>
              <a:cxnLst/>
              <a:rect l="l" t="t" r="r" b="b"/>
              <a:pathLst>
                <a:path w="795001" h="406400">
                  <a:moveTo>
                    <a:pt x="591801" y="0"/>
                  </a:moveTo>
                  <a:cubicBezTo>
                    <a:pt x="704031" y="0"/>
                    <a:pt x="795001" y="90970"/>
                    <a:pt x="795001" y="203200"/>
                  </a:cubicBezTo>
                  <a:cubicBezTo>
                    <a:pt x="795001" y="315430"/>
                    <a:pt x="704031" y="406400"/>
                    <a:pt x="591801" y="406400"/>
                  </a:cubicBezTo>
                  <a:lnTo>
                    <a:pt x="203200" y="406400"/>
                  </a:lnTo>
                  <a:cubicBezTo>
                    <a:pt x="90970" y="406400"/>
                    <a:pt x="0" y="315430"/>
                    <a:pt x="0" y="203200"/>
                  </a:cubicBezTo>
                  <a:cubicBezTo>
                    <a:pt x="0" y="90970"/>
                    <a:pt x="90970" y="0"/>
                    <a:pt x="203200" y="0"/>
                  </a:cubicBezTo>
                  <a:lnTo>
                    <a:pt x="591801" y="0"/>
                  </a:lnTo>
                </a:path>
              </a:pathLst>
            </a:custGeom>
            <a:blipFill>
              <a:blip r:embed="rId5"/>
              <a:stretch>
                <a:fillRect l="-4560" r="-4560"/>
              </a:stretch>
            </a:blipFill>
          </p:spPr>
        </p:sp>
      </p:grpSp>
      <p:sp>
        <p:nvSpPr>
          <p:cNvPr id="16" name="TextBox 16"/>
          <p:cNvSpPr txBox="1"/>
          <p:nvPr/>
        </p:nvSpPr>
        <p:spPr>
          <a:xfrm>
            <a:off x="540612" y="2003558"/>
            <a:ext cx="17206775" cy="5354415"/>
          </a:xfrm>
          <a:prstGeom prst="rect">
            <a:avLst/>
          </a:prstGeom>
        </p:spPr>
        <p:txBody>
          <a:bodyPr lIns="0" tIns="0" rIns="0" bIns="0" rtlCol="0" anchor="t">
            <a:spAutoFit/>
          </a:bodyPr>
          <a:lstStyle/>
          <a:p>
            <a:pPr algn="just">
              <a:lnSpc>
                <a:spcPts val="4227"/>
              </a:lnSpc>
            </a:pPr>
            <a:endParaRPr dirty="0">
              <a:latin typeface="ABeeZee" panose="020B0604020202020204" charset="0"/>
            </a:endParaRPr>
          </a:p>
          <a:p>
            <a:pPr algn="just">
              <a:lnSpc>
                <a:spcPts val="4227"/>
              </a:lnSpc>
            </a:pPr>
            <a:r>
              <a:rPr lang="en-US" sz="3019" dirty="0">
                <a:solidFill>
                  <a:srgbClr val="000000"/>
                </a:solidFill>
                <a:latin typeface="ABeeZee" panose="020B0604020202020204" charset="0"/>
                <a:ea typeface="ABeeZee Bold"/>
                <a:cs typeface="ABeeZee Bold"/>
                <a:sym typeface="ABeeZee Bold"/>
              </a:rPr>
              <a:t>Floods are a common and devastating natural disaster in Bangladesh, occurring almost every year. Due to its geographical location, Bangladesh lies in a flood-prone region, surrounded by major river systems like the Ganges, Brahmaputra, and Meghna. These rivers, combined with the effects of heavy monsoon rainfall and rising sea levels, make the country highly vulnerable to floods.</a:t>
            </a:r>
          </a:p>
          <a:p>
            <a:pPr algn="just">
              <a:lnSpc>
                <a:spcPts val="4227"/>
              </a:lnSpc>
            </a:pPr>
            <a:endParaRPr lang="en-US" sz="3019" dirty="0">
              <a:solidFill>
                <a:srgbClr val="000000"/>
              </a:solidFill>
              <a:latin typeface="ABeeZee" panose="020B0604020202020204" charset="0"/>
              <a:ea typeface="ABeeZee Bold"/>
              <a:cs typeface="ABeeZee Bold"/>
              <a:sym typeface="ABeeZee Bold"/>
            </a:endParaRPr>
          </a:p>
          <a:p>
            <a:pPr algn="just">
              <a:lnSpc>
                <a:spcPts val="4227"/>
              </a:lnSpc>
              <a:spcBef>
                <a:spcPct val="0"/>
              </a:spcBef>
            </a:pPr>
            <a:r>
              <a:rPr lang="en-US" sz="3019" dirty="0">
                <a:solidFill>
                  <a:srgbClr val="000000"/>
                </a:solidFill>
                <a:latin typeface="ABeeZee" panose="020B0604020202020204" charset="0"/>
                <a:ea typeface="ABeeZee Bold"/>
                <a:cs typeface="ABeeZee Bold"/>
                <a:sym typeface="ABeeZee Bold"/>
              </a:rPr>
              <a:t>In this presentation, we will explore the causes, types, and impacts of floods in Bangladesh. We will also discuss risk management strategies, technological advancements, and sustainable solutions that can help mitigate the flood problem for a safer future.</a:t>
            </a:r>
          </a:p>
        </p:txBody>
      </p:sp>
      <p:sp>
        <p:nvSpPr>
          <p:cNvPr id="17" name="TextBox 17"/>
          <p:cNvSpPr txBox="1"/>
          <p:nvPr/>
        </p:nvSpPr>
        <p:spPr>
          <a:xfrm>
            <a:off x="5327356" y="144822"/>
            <a:ext cx="7633288" cy="1506476"/>
          </a:xfrm>
          <a:prstGeom prst="rect">
            <a:avLst/>
          </a:prstGeom>
        </p:spPr>
        <p:txBody>
          <a:bodyPr lIns="0" tIns="0" rIns="0" bIns="0" rtlCol="0" anchor="t">
            <a:spAutoFit/>
          </a:bodyPr>
          <a:lstStyle/>
          <a:p>
            <a:pPr algn="ctr">
              <a:lnSpc>
                <a:spcPts val="10667"/>
              </a:lnSpc>
            </a:pPr>
            <a:r>
              <a:rPr lang="en-US" sz="8399" b="1">
                <a:solidFill>
                  <a:srgbClr val="FFFFFF"/>
                </a:solidFill>
                <a:latin typeface="Akzidenz-Grotesk Heavy"/>
                <a:ea typeface="Akzidenz-Grotesk Heavy"/>
                <a:cs typeface="Akzidenz-Grotesk Heavy"/>
                <a:sym typeface="Akzidenz-Grotesk Heavy"/>
              </a:rPr>
              <a:t>Introduction</a:t>
            </a:r>
          </a:p>
        </p:txBody>
      </p:sp>
    </p:spTree>
  </p:cSld>
  <p:clrMapOvr>
    <a:masterClrMapping/>
  </p:clrMapOvr>
  <p:transition spd="med">
    <p:pull/>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333" b="-9333"/>
            </a:stretch>
          </a:blipFill>
        </p:spPr>
      </p:sp>
      <p:sp>
        <p:nvSpPr>
          <p:cNvPr id="3" name="Freeform 3"/>
          <p:cNvSpPr/>
          <p:nvPr/>
        </p:nvSpPr>
        <p:spPr>
          <a:xfrm>
            <a:off x="16388640" y="9761521"/>
            <a:ext cx="1741320" cy="239431"/>
          </a:xfrm>
          <a:custGeom>
            <a:avLst/>
            <a:gdLst/>
            <a:ahLst/>
            <a:cxnLst/>
            <a:rect l="l" t="t" r="r" b="b"/>
            <a:pathLst>
              <a:path w="1741320" h="239431">
                <a:moveTo>
                  <a:pt x="0" y="0"/>
                </a:moveTo>
                <a:lnTo>
                  <a:pt x="1741320" y="0"/>
                </a:lnTo>
                <a:lnTo>
                  <a:pt x="1741320" y="239432"/>
                </a:lnTo>
                <a:lnTo>
                  <a:pt x="0" y="23943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4" name="Group 4"/>
          <p:cNvGrpSpPr/>
          <p:nvPr/>
        </p:nvGrpSpPr>
        <p:grpSpPr>
          <a:xfrm>
            <a:off x="592016" y="2766883"/>
            <a:ext cx="16467035" cy="7485888"/>
            <a:chOff x="0" y="0"/>
            <a:chExt cx="4336997" cy="1971592"/>
          </a:xfrm>
        </p:grpSpPr>
        <p:sp>
          <p:nvSpPr>
            <p:cNvPr id="5" name="Freeform 5"/>
            <p:cNvSpPr/>
            <p:nvPr/>
          </p:nvSpPr>
          <p:spPr>
            <a:xfrm>
              <a:off x="0" y="0"/>
              <a:ext cx="4336997" cy="1971592"/>
            </a:xfrm>
            <a:custGeom>
              <a:avLst/>
              <a:gdLst/>
              <a:ahLst/>
              <a:cxnLst/>
              <a:rect l="l" t="t" r="r" b="b"/>
              <a:pathLst>
                <a:path w="4336997" h="1971592">
                  <a:moveTo>
                    <a:pt x="23977" y="0"/>
                  </a:moveTo>
                  <a:lnTo>
                    <a:pt x="4313019" y="0"/>
                  </a:lnTo>
                  <a:cubicBezTo>
                    <a:pt x="4326262" y="0"/>
                    <a:pt x="4336997" y="10735"/>
                    <a:pt x="4336997" y="23977"/>
                  </a:cubicBezTo>
                  <a:lnTo>
                    <a:pt x="4336997" y="1947614"/>
                  </a:lnTo>
                  <a:cubicBezTo>
                    <a:pt x="4336997" y="1960857"/>
                    <a:pt x="4326262" y="1971592"/>
                    <a:pt x="4313019" y="1971592"/>
                  </a:cubicBezTo>
                  <a:lnTo>
                    <a:pt x="23977" y="1971592"/>
                  </a:lnTo>
                  <a:cubicBezTo>
                    <a:pt x="10735" y="1971592"/>
                    <a:pt x="0" y="1960857"/>
                    <a:pt x="0" y="1947614"/>
                  </a:cubicBezTo>
                  <a:lnTo>
                    <a:pt x="0" y="23977"/>
                  </a:lnTo>
                  <a:cubicBezTo>
                    <a:pt x="0" y="10735"/>
                    <a:pt x="10735" y="0"/>
                    <a:pt x="23977" y="0"/>
                  </a:cubicBezTo>
                  <a:close/>
                </a:path>
              </a:pathLst>
            </a:custGeom>
            <a:solidFill>
              <a:srgbClr val="DEF4FF"/>
            </a:solidFill>
            <a:ln w="38100" cap="rnd">
              <a:solidFill>
                <a:srgbClr val="000000"/>
              </a:solidFill>
              <a:prstDash val="sysDot"/>
              <a:round/>
            </a:ln>
          </p:spPr>
        </p:sp>
        <p:sp>
          <p:nvSpPr>
            <p:cNvPr id="6" name="TextBox 6"/>
            <p:cNvSpPr txBox="1"/>
            <p:nvPr/>
          </p:nvSpPr>
          <p:spPr>
            <a:xfrm>
              <a:off x="0" y="-47625"/>
              <a:ext cx="4336997" cy="2019217"/>
            </a:xfrm>
            <a:prstGeom prst="rect">
              <a:avLst/>
            </a:prstGeom>
          </p:spPr>
          <p:txBody>
            <a:bodyPr lIns="50800" tIns="50800" rIns="50800" bIns="50800" rtlCol="0" anchor="ctr"/>
            <a:lstStyle/>
            <a:p>
              <a:pPr algn="ctr">
                <a:lnSpc>
                  <a:spcPts val="2800"/>
                </a:lnSpc>
              </a:pPr>
              <a:endParaRPr/>
            </a:p>
          </p:txBody>
        </p:sp>
      </p:grpSp>
      <p:sp>
        <p:nvSpPr>
          <p:cNvPr id="7" name="TextBox 7"/>
          <p:cNvSpPr txBox="1"/>
          <p:nvPr/>
        </p:nvSpPr>
        <p:spPr>
          <a:xfrm>
            <a:off x="592016" y="2833558"/>
            <a:ext cx="15917919" cy="7419213"/>
          </a:xfrm>
          <a:prstGeom prst="rect">
            <a:avLst/>
          </a:prstGeom>
        </p:spPr>
        <p:txBody>
          <a:bodyPr lIns="0" tIns="0" rIns="0" bIns="0" rtlCol="0" anchor="t">
            <a:spAutoFit/>
          </a:bodyPr>
          <a:lstStyle/>
          <a:p>
            <a:pPr marL="652019" lvl="1" indent="-326009" algn="just">
              <a:lnSpc>
                <a:spcPts val="4530"/>
              </a:lnSpc>
              <a:buAutoNum type="arabicPeriod"/>
            </a:pPr>
            <a:r>
              <a:rPr lang="en-US" sz="3020">
                <a:solidFill>
                  <a:srgbClr val="000000"/>
                </a:solidFill>
                <a:latin typeface="ABeeZee Bold"/>
                <a:ea typeface="ABeeZee Bold"/>
                <a:cs typeface="ABeeZee Bold"/>
                <a:sym typeface="ABeeZee Bold"/>
              </a:rPr>
              <a:t>Heavy Monsoon Rainfall: </a:t>
            </a:r>
            <a:r>
              <a:rPr lang="en-US" sz="3020">
                <a:solidFill>
                  <a:srgbClr val="000000"/>
                </a:solidFill>
                <a:latin typeface="ABeeZee"/>
                <a:ea typeface="ABeeZee"/>
                <a:cs typeface="ABeeZee"/>
                <a:sym typeface="ABeeZee"/>
              </a:rPr>
              <a:t>Bangladesh experiences extremely high levels of rainfall during the monsoon season (June to October).</a:t>
            </a:r>
          </a:p>
          <a:p>
            <a:pPr marL="652019" lvl="1" indent="-326009" algn="just">
              <a:lnSpc>
                <a:spcPts val="4530"/>
              </a:lnSpc>
              <a:buAutoNum type="arabicPeriod"/>
            </a:pPr>
            <a:r>
              <a:rPr lang="en-US" sz="3020">
                <a:solidFill>
                  <a:srgbClr val="000000"/>
                </a:solidFill>
                <a:latin typeface="ABeeZee Bold"/>
                <a:ea typeface="ABeeZee Bold"/>
                <a:cs typeface="ABeeZee Bold"/>
                <a:sym typeface="ABeeZee Bold"/>
              </a:rPr>
              <a:t>Geography and River Systems: </a:t>
            </a:r>
            <a:r>
              <a:rPr lang="en-US" sz="3020">
                <a:solidFill>
                  <a:srgbClr val="000000"/>
                </a:solidFill>
                <a:latin typeface="ABeeZee"/>
                <a:ea typeface="ABeeZee"/>
                <a:cs typeface="ABeeZee"/>
                <a:sym typeface="ABeeZee"/>
              </a:rPr>
              <a:t>Many rivers flow into Bangladesh from neighboring India. In 2024, rivers like the Gomti and the Feni, originating in India's Tripura, overflowed due to intense rainfall and inadequate drainage infrastructure.</a:t>
            </a:r>
          </a:p>
          <a:p>
            <a:pPr marL="652019" lvl="1" indent="-326009" algn="just">
              <a:lnSpc>
                <a:spcPts val="4530"/>
              </a:lnSpc>
              <a:buAutoNum type="arabicPeriod"/>
            </a:pPr>
            <a:r>
              <a:rPr lang="en-US" sz="3020">
                <a:solidFill>
                  <a:srgbClr val="000000"/>
                </a:solidFill>
                <a:latin typeface="ABeeZee Bold"/>
                <a:ea typeface="ABeeZee Bold"/>
                <a:cs typeface="ABeeZee Bold"/>
                <a:sym typeface="ABeeZee Bold"/>
              </a:rPr>
              <a:t>Dam Releases from India: </a:t>
            </a:r>
            <a:r>
              <a:rPr lang="en-US" sz="3020">
                <a:solidFill>
                  <a:srgbClr val="000000"/>
                </a:solidFill>
                <a:latin typeface="ABeeZee"/>
                <a:ea typeface="ABeeZee"/>
                <a:cs typeface="ABeeZee"/>
                <a:sym typeface="ABeeZee"/>
              </a:rPr>
              <a:t>The Dumboor Dam in India’s Tripura state played a role in worsening the situation.</a:t>
            </a:r>
          </a:p>
          <a:p>
            <a:pPr marL="652019" lvl="1" indent="-326009" algn="just">
              <a:lnSpc>
                <a:spcPts val="4530"/>
              </a:lnSpc>
              <a:buAutoNum type="arabicPeriod"/>
            </a:pPr>
            <a:r>
              <a:rPr lang="en-US" sz="3020">
                <a:solidFill>
                  <a:srgbClr val="000000"/>
                </a:solidFill>
                <a:latin typeface="ABeeZee Bold"/>
                <a:ea typeface="ABeeZee Bold"/>
                <a:cs typeface="ABeeZee Bold"/>
                <a:sym typeface="ABeeZee Bold"/>
              </a:rPr>
              <a:t>Tidal Surges and High Tides: </a:t>
            </a:r>
            <a:r>
              <a:rPr lang="en-US" sz="3020">
                <a:solidFill>
                  <a:srgbClr val="000000"/>
                </a:solidFill>
                <a:latin typeface="ABeeZee"/>
                <a:ea typeface="ABeeZee"/>
                <a:cs typeface="ABeeZee"/>
                <a:sym typeface="ABeeZee"/>
              </a:rPr>
              <a:t>In addition to rainfall, high tides during the full moon contributed to raising water levels, especially in coastal areas. This natural occurrence worsened the floods​.</a:t>
            </a:r>
          </a:p>
          <a:p>
            <a:pPr marL="652019" lvl="1" indent="-326009" algn="just">
              <a:lnSpc>
                <a:spcPts val="4530"/>
              </a:lnSpc>
              <a:buAutoNum type="arabicPeriod"/>
            </a:pPr>
            <a:r>
              <a:rPr lang="en-US" sz="3020">
                <a:solidFill>
                  <a:srgbClr val="000000"/>
                </a:solidFill>
                <a:latin typeface="ABeeZee Bold"/>
                <a:ea typeface="ABeeZee Bold"/>
                <a:cs typeface="ABeeZee Bold"/>
                <a:sym typeface="ABeeZee Bold"/>
              </a:rPr>
              <a:t>Climate Change: </a:t>
            </a:r>
            <a:r>
              <a:rPr lang="en-US" sz="3020">
                <a:solidFill>
                  <a:srgbClr val="000000"/>
                </a:solidFill>
                <a:latin typeface="ABeeZee"/>
                <a:ea typeface="ABeeZee"/>
                <a:cs typeface="ABeeZee"/>
                <a:sym typeface="ABeeZee"/>
              </a:rPr>
              <a:t>Long-term climate changes have led to more erratic weather patterns, including heavier rains and more frequent flooding, intensifying the problem.</a:t>
            </a:r>
          </a:p>
        </p:txBody>
      </p:sp>
      <p:sp>
        <p:nvSpPr>
          <p:cNvPr id="8" name="TextBox 8"/>
          <p:cNvSpPr txBox="1"/>
          <p:nvPr/>
        </p:nvSpPr>
        <p:spPr>
          <a:xfrm>
            <a:off x="4150681" y="281432"/>
            <a:ext cx="9986638" cy="1080135"/>
          </a:xfrm>
          <a:prstGeom prst="rect">
            <a:avLst/>
          </a:prstGeom>
        </p:spPr>
        <p:txBody>
          <a:bodyPr lIns="0" tIns="0" rIns="0" bIns="0" rtlCol="0" anchor="t">
            <a:spAutoFit/>
          </a:bodyPr>
          <a:lstStyle/>
          <a:p>
            <a:pPr marL="0" lvl="0" indent="0" algn="ctr">
              <a:lnSpc>
                <a:spcPts val="7620"/>
              </a:lnSpc>
              <a:spcBef>
                <a:spcPct val="0"/>
              </a:spcBef>
            </a:pPr>
            <a:r>
              <a:rPr lang="en-US" sz="6000" b="1">
                <a:solidFill>
                  <a:srgbClr val="04293D"/>
                </a:solidFill>
                <a:latin typeface="Akzidenz-Grotesk Heavy"/>
                <a:ea typeface="Akzidenz-Grotesk Heavy"/>
                <a:cs typeface="Akzidenz-Grotesk Heavy"/>
                <a:sym typeface="Akzidenz-Grotesk Heavy"/>
              </a:rPr>
              <a:t>Causes of Flood</a:t>
            </a:r>
          </a:p>
        </p:txBody>
      </p:sp>
      <p:sp>
        <p:nvSpPr>
          <p:cNvPr id="9" name="TextBox 9"/>
          <p:cNvSpPr txBox="1"/>
          <p:nvPr/>
        </p:nvSpPr>
        <p:spPr>
          <a:xfrm>
            <a:off x="592016" y="1528318"/>
            <a:ext cx="17537944" cy="1066292"/>
          </a:xfrm>
          <a:prstGeom prst="rect">
            <a:avLst/>
          </a:prstGeom>
        </p:spPr>
        <p:txBody>
          <a:bodyPr lIns="0" tIns="0" rIns="0" bIns="0" rtlCol="0" anchor="t">
            <a:spAutoFit/>
          </a:bodyPr>
          <a:lstStyle/>
          <a:p>
            <a:pPr algn="just">
              <a:lnSpc>
                <a:spcPts val="4228"/>
              </a:lnSpc>
            </a:pPr>
            <a:r>
              <a:rPr lang="en-US" sz="3020">
                <a:solidFill>
                  <a:srgbClr val="000000"/>
                </a:solidFill>
                <a:latin typeface="ABeeZee Bold"/>
                <a:ea typeface="ABeeZee Bold"/>
                <a:cs typeface="ABeeZee Bold"/>
                <a:sym typeface="ABeeZee Bold"/>
              </a:rPr>
              <a:t>The causes of floods in Bangladesh are influenced by a combination of natural and </a:t>
            </a:r>
          </a:p>
          <a:p>
            <a:pPr algn="just">
              <a:lnSpc>
                <a:spcPts val="4228"/>
              </a:lnSpc>
              <a:spcBef>
                <a:spcPct val="0"/>
              </a:spcBef>
            </a:pPr>
            <a:r>
              <a:rPr lang="en-US" sz="3020">
                <a:solidFill>
                  <a:srgbClr val="000000"/>
                </a:solidFill>
                <a:latin typeface="ABeeZee Bold"/>
                <a:ea typeface="ABeeZee Bold"/>
                <a:cs typeface="ABeeZee Bold"/>
                <a:sym typeface="ABeeZee Bold"/>
              </a:rPr>
              <a:t>human-induced factors:</a:t>
            </a:r>
          </a:p>
        </p:txBody>
      </p:sp>
    </p:spTree>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333" b="-9333"/>
            </a:stretch>
          </a:blipFill>
        </p:spPr>
      </p:sp>
      <p:sp>
        <p:nvSpPr>
          <p:cNvPr id="3" name="Freeform 3"/>
          <p:cNvSpPr/>
          <p:nvPr/>
        </p:nvSpPr>
        <p:spPr>
          <a:xfrm>
            <a:off x="16388640" y="9761521"/>
            <a:ext cx="1741320" cy="239431"/>
          </a:xfrm>
          <a:custGeom>
            <a:avLst/>
            <a:gdLst/>
            <a:ahLst/>
            <a:cxnLst/>
            <a:rect l="l" t="t" r="r" b="b"/>
            <a:pathLst>
              <a:path w="1741320" h="239431">
                <a:moveTo>
                  <a:pt x="0" y="0"/>
                </a:moveTo>
                <a:lnTo>
                  <a:pt x="1741320" y="0"/>
                </a:lnTo>
                <a:lnTo>
                  <a:pt x="1741320" y="239432"/>
                </a:lnTo>
                <a:lnTo>
                  <a:pt x="0" y="23943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4" name="Group 4"/>
          <p:cNvGrpSpPr/>
          <p:nvPr/>
        </p:nvGrpSpPr>
        <p:grpSpPr>
          <a:xfrm>
            <a:off x="592016" y="2766883"/>
            <a:ext cx="16467035" cy="6994638"/>
            <a:chOff x="0" y="0"/>
            <a:chExt cx="4336997" cy="1971592"/>
          </a:xfrm>
        </p:grpSpPr>
        <p:sp>
          <p:nvSpPr>
            <p:cNvPr id="5" name="Freeform 5"/>
            <p:cNvSpPr/>
            <p:nvPr/>
          </p:nvSpPr>
          <p:spPr>
            <a:xfrm>
              <a:off x="0" y="0"/>
              <a:ext cx="4336997" cy="1971592"/>
            </a:xfrm>
            <a:custGeom>
              <a:avLst/>
              <a:gdLst/>
              <a:ahLst/>
              <a:cxnLst/>
              <a:rect l="l" t="t" r="r" b="b"/>
              <a:pathLst>
                <a:path w="4336997" h="1971592">
                  <a:moveTo>
                    <a:pt x="23977" y="0"/>
                  </a:moveTo>
                  <a:lnTo>
                    <a:pt x="4313019" y="0"/>
                  </a:lnTo>
                  <a:cubicBezTo>
                    <a:pt x="4326262" y="0"/>
                    <a:pt x="4336997" y="10735"/>
                    <a:pt x="4336997" y="23977"/>
                  </a:cubicBezTo>
                  <a:lnTo>
                    <a:pt x="4336997" y="1947614"/>
                  </a:lnTo>
                  <a:cubicBezTo>
                    <a:pt x="4336997" y="1960857"/>
                    <a:pt x="4326262" y="1971592"/>
                    <a:pt x="4313019" y="1971592"/>
                  </a:cubicBezTo>
                  <a:lnTo>
                    <a:pt x="23977" y="1971592"/>
                  </a:lnTo>
                  <a:cubicBezTo>
                    <a:pt x="10735" y="1971592"/>
                    <a:pt x="0" y="1960857"/>
                    <a:pt x="0" y="1947614"/>
                  </a:cubicBezTo>
                  <a:lnTo>
                    <a:pt x="0" y="23977"/>
                  </a:lnTo>
                  <a:cubicBezTo>
                    <a:pt x="0" y="10735"/>
                    <a:pt x="10735" y="0"/>
                    <a:pt x="23977" y="0"/>
                  </a:cubicBezTo>
                  <a:close/>
                </a:path>
              </a:pathLst>
            </a:custGeom>
            <a:solidFill>
              <a:srgbClr val="DEF4FF"/>
            </a:solidFill>
            <a:ln w="38100" cap="rnd">
              <a:solidFill>
                <a:srgbClr val="000000"/>
              </a:solidFill>
              <a:prstDash val="sysDot"/>
              <a:round/>
            </a:ln>
          </p:spPr>
        </p:sp>
        <p:sp>
          <p:nvSpPr>
            <p:cNvPr id="6" name="TextBox 6"/>
            <p:cNvSpPr txBox="1"/>
            <p:nvPr/>
          </p:nvSpPr>
          <p:spPr>
            <a:xfrm>
              <a:off x="0" y="-47625"/>
              <a:ext cx="4336997" cy="2019217"/>
            </a:xfrm>
            <a:prstGeom prst="rect">
              <a:avLst/>
            </a:prstGeom>
          </p:spPr>
          <p:txBody>
            <a:bodyPr lIns="50800" tIns="50800" rIns="50800" bIns="50800" rtlCol="0" anchor="ctr"/>
            <a:lstStyle/>
            <a:p>
              <a:pPr algn="ctr">
                <a:lnSpc>
                  <a:spcPts val="2800"/>
                </a:lnSpc>
              </a:pPr>
              <a:endParaRPr/>
            </a:p>
          </p:txBody>
        </p:sp>
      </p:grpSp>
      <p:sp>
        <p:nvSpPr>
          <p:cNvPr id="7" name="TextBox 7"/>
          <p:cNvSpPr txBox="1"/>
          <p:nvPr/>
        </p:nvSpPr>
        <p:spPr>
          <a:xfrm>
            <a:off x="952796" y="4176583"/>
            <a:ext cx="15441774" cy="4561713"/>
          </a:xfrm>
          <a:prstGeom prst="rect">
            <a:avLst/>
          </a:prstGeom>
        </p:spPr>
        <p:txBody>
          <a:bodyPr lIns="0" tIns="0" rIns="0" bIns="0" rtlCol="0" anchor="t">
            <a:spAutoFit/>
          </a:bodyPr>
          <a:lstStyle/>
          <a:p>
            <a:pPr marL="652019" lvl="1" indent="-326009" algn="just">
              <a:lnSpc>
                <a:spcPts val="4530"/>
              </a:lnSpc>
              <a:buAutoNum type="arabicPeriod"/>
            </a:pPr>
            <a:r>
              <a:rPr lang="en-US" sz="3020">
                <a:solidFill>
                  <a:srgbClr val="000000"/>
                </a:solidFill>
                <a:latin typeface="ABeeZee Bold"/>
                <a:ea typeface="ABeeZee Bold"/>
                <a:cs typeface="ABeeZee Bold"/>
                <a:sym typeface="ABeeZee Bold"/>
              </a:rPr>
              <a:t>Riverine Floods: </a:t>
            </a:r>
            <a:r>
              <a:rPr lang="en-US" sz="3020">
                <a:solidFill>
                  <a:srgbClr val="000000"/>
                </a:solidFill>
                <a:latin typeface="ABeeZee"/>
                <a:ea typeface="ABeeZee"/>
                <a:cs typeface="ABeeZee"/>
                <a:sym typeface="ABeeZee"/>
              </a:rPr>
              <a:t>Occur when rivers overflow due to excessive rainfall, especially near the Ganges, Brahmaputra, and Meghna rivers.</a:t>
            </a:r>
          </a:p>
          <a:p>
            <a:pPr marL="652019" lvl="1" indent="-326009" algn="just">
              <a:lnSpc>
                <a:spcPts val="4530"/>
              </a:lnSpc>
              <a:buAutoNum type="arabicPeriod"/>
            </a:pPr>
            <a:r>
              <a:rPr lang="en-US" sz="3020">
                <a:solidFill>
                  <a:srgbClr val="000000"/>
                </a:solidFill>
                <a:latin typeface="ABeeZee Bold"/>
                <a:ea typeface="ABeeZee Bold"/>
                <a:cs typeface="ABeeZee Bold"/>
                <a:sym typeface="ABeeZee Bold"/>
              </a:rPr>
              <a:t>Flash Floods: </a:t>
            </a:r>
            <a:r>
              <a:rPr lang="en-US" sz="3020">
                <a:solidFill>
                  <a:srgbClr val="000000"/>
                </a:solidFill>
                <a:latin typeface="ABeeZee"/>
                <a:ea typeface="ABeeZee"/>
                <a:cs typeface="ABeeZee"/>
                <a:sym typeface="ABeeZee"/>
              </a:rPr>
              <a:t>Sudden floods in hilly areas, caused by intense rains over a short time, common in northeastern regions like Sylhet.</a:t>
            </a:r>
          </a:p>
          <a:p>
            <a:pPr marL="652019" lvl="1" indent="-326009" algn="just">
              <a:lnSpc>
                <a:spcPts val="4530"/>
              </a:lnSpc>
              <a:buAutoNum type="arabicPeriod"/>
            </a:pPr>
            <a:r>
              <a:rPr lang="en-US" sz="3020">
                <a:solidFill>
                  <a:srgbClr val="000000"/>
                </a:solidFill>
                <a:latin typeface="ABeeZee Bold"/>
                <a:ea typeface="ABeeZee Bold"/>
                <a:cs typeface="ABeeZee Bold"/>
                <a:sym typeface="ABeeZee Bold"/>
              </a:rPr>
              <a:t>Urban Flooding: </a:t>
            </a:r>
            <a:r>
              <a:rPr lang="en-US" sz="3020">
                <a:solidFill>
                  <a:srgbClr val="000000"/>
                </a:solidFill>
                <a:latin typeface="ABeeZee"/>
                <a:ea typeface="ABeeZee"/>
                <a:cs typeface="ABeeZee"/>
                <a:sym typeface="ABeeZee"/>
              </a:rPr>
              <a:t>Happens in cities with poor drainage systems, such as Dhaka, due to heavy rainfall and waterlogging.</a:t>
            </a:r>
          </a:p>
          <a:p>
            <a:pPr marL="652019" lvl="1" indent="-326009" algn="just">
              <a:lnSpc>
                <a:spcPts val="4530"/>
              </a:lnSpc>
              <a:buAutoNum type="arabicPeriod"/>
            </a:pPr>
            <a:r>
              <a:rPr lang="en-US" sz="3020">
                <a:solidFill>
                  <a:srgbClr val="000000"/>
                </a:solidFill>
                <a:latin typeface="ABeeZee Bold"/>
                <a:ea typeface="ABeeZee Bold"/>
                <a:cs typeface="ABeeZee Bold"/>
                <a:sym typeface="ABeeZee Bold"/>
              </a:rPr>
              <a:t>Coastal Flooding: </a:t>
            </a:r>
            <a:r>
              <a:rPr lang="en-US" sz="3020">
                <a:solidFill>
                  <a:srgbClr val="000000"/>
                </a:solidFill>
                <a:latin typeface="ABeeZee"/>
                <a:ea typeface="ABeeZee"/>
                <a:cs typeface="ABeeZee"/>
                <a:sym typeface="ABeeZee"/>
              </a:rPr>
              <a:t>Triggered by cyclones or tidal surges, affecting coastal areas like Khulna and Barisal.</a:t>
            </a:r>
          </a:p>
        </p:txBody>
      </p:sp>
      <p:sp>
        <p:nvSpPr>
          <p:cNvPr id="8" name="TextBox 8"/>
          <p:cNvSpPr txBox="1"/>
          <p:nvPr/>
        </p:nvSpPr>
        <p:spPr>
          <a:xfrm>
            <a:off x="952796" y="109982"/>
            <a:ext cx="15745475" cy="1080135"/>
          </a:xfrm>
          <a:prstGeom prst="rect">
            <a:avLst/>
          </a:prstGeom>
        </p:spPr>
        <p:txBody>
          <a:bodyPr lIns="0" tIns="0" rIns="0" bIns="0" rtlCol="0" anchor="t">
            <a:spAutoFit/>
          </a:bodyPr>
          <a:lstStyle/>
          <a:p>
            <a:pPr marL="0" lvl="0" indent="0" algn="ctr">
              <a:lnSpc>
                <a:spcPts val="7620"/>
              </a:lnSpc>
              <a:spcBef>
                <a:spcPct val="0"/>
              </a:spcBef>
            </a:pPr>
            <a:r>
              <a:rPr lang="en-US" sz="6000" b="1">
                <a:solidFill>
                  <a:srgbClr val="04293D"/>
                </a:solidFill>
                <a:latin typeface="Akzidenz-Grotesk Heavy"/>
                <a:ea typeface="Akzidenz-Grotesk Heavy"/>
                <a:cs typeface="Akzidenz-Grotesk Heavy"/>
                <a:sym typeface="Akzidenz-Grotesk Heavy"/>
              </a:rPr>
              <a:t>Types of Floods in Bangladesh</a:t>
            </a:r>
          </a:p>
        </p:txBody>
      </p:sp>
      <p:sp>
        <p:nvSpPr>
          <p:cNvPr id="9" name="TextBox 9"/>
          <p:cNvSpPr txBox="1"/>
          <p:nvPr/>
        </p:nvSpPr>
        <p:spPr>
          <a:xfrm>
            <a:off x="592016" y="1528318"/>
            <a:ext cx="17537944" cy="532892"/>
          </a:xfrm>
          <a:prstGeom prst="rect">
            <a:avLst/>
          </a:prstGeom>
        </p:spPr>
        <p:txBody>
          <a:bodyPr lIns="0" tIns="0" rIns="0" bIns="0" rtlCol="0" anchor="t">
            <a:spAutoFit/>
          </a:bodyPr>
          <a:lstStyle/>
          <a:p>
            <a:pPr algn="just">
              <a:lnSpc>
                <a:spcPts val="4228"/>
              </a:lnSpc>
              <a:spcBef>
                <a:spcPct val="0"/>
              </a:spcBef>
            </a:pPr>
            <a:r>
              <a:rPr lang="en-US" sz="3020">
                <a:solidFill>
                  <a:srgbClr val="000000"/>
                </a:solidFill>
                <a:latin typeface="ABeeZee Bold"/>
                <a:ea typeface="ABeeZee Bold"/>
                <a:cs typeface="ABeeZee Bold"/>
                <a:sym typeface="ABeeZee Bold"/>
              </a:rPr>
              <a:t>Major types of floods occur in Bangladesh are:</a:t>
            </a:r>
          </a:p>
        </p:txBody>
      </p:sp>
    </p:spTree>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333" b="-9333"/>
            </a:stretch>
          </a:blipFill>
        </p:spPr>
      </p:sp>
      <p:sp>
        <p:nvSpPr>
          <p:cNvPr id="3" name="Freeform 3"/>
          <p:cNvSpPr/>
          <p:nvPr/>
        </p:nvSpPr>
        <p:spPr>
          <a:xfrm>
            <a:off x="16388640" y="9761521"/>
            <a:ext cx="1741320" cy="239431"/>
          </a:xfrm>
          <a:custGeom>
            <a:avLst/>
            <a:gdLst/>
            <a:ahLst/>
            <a:cxnLst/>
            <a:rect l="l" t="t" r="r" b="b"/>
            <a:pathLst>
              <a:path w="1741320" h="239431">
                <a:moveTo>
                  <a:pt x="0" y="0"/>
                </a:moveTo>
                <a:lnTo>
                  <a:pt x="1741320" y="0"/>
                </a:lnTo>
                <a:lnTo>
                  <a:pt x="1741320" y="239432"/>
                </a:lnTo>
                <a:lnTo>
                  <a:pt x="0" y="23943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4" name="Group 4"/>
          <p:cNvGrpSpPr/>
          <p:nvPr/>
        </p:nvGrpSpPr>
        <p:grpSpPr>
          <a:xfrm>
            <a:off x="592016" y="2766883"/>
            <a:ext cx="16467035" cy="6491417"/>
            <a:chOff x="0" y="0"/>
            <a:chExt cx="4336997" cy="1971592"/>
          </a:xfrm>
        </p:grpSpPr>
        <p:sp>
          <p:nvSpPr>
            <p:cNvPr id="5" name="Freeform 5"/>
            <p:cNvSpPr/>
            <p:nvPr/>
          </p:nvSpPr>
          <p:spPr>
            <a:xfrm>
              <a:off x="0" y="0"/>
              <a:ext cx="4336997" cy="1971592"/>
            </a:xfrm>
            <a:custGeom>
              <a:avLst/>
              <a:gdLst/>
              <a:ahLst/>
              <a:cxnLst/>
              <a:rect l="l" t="t" r="r" b="b"/>
              <a:pathLst>
                <a:path w="4336997" h="1971592">
                  <a:moveTo>
                    <a:pt x="23977" y="0"/>
                  </a:moveTo>
                  <a:lnTo>
                    <a:pt x="4313019" y="0"/>
                  </a:lnTo>
                  <a:cubicBezTo>
                    <a:pt x="4326262" y="0"/>
                    <a:pt x="4336997" y="10735"/>
                    <a:pt x="4336997" y="23977"/>
                  </a:cubicBezTo>
                  <a:lnTo>
                    <a:pt x="4336997" y="1947614"/>
                  </a:lnTo>
                  <a:cubicBezTo>
                    <a:pt x="4336997" y="1960857"/>
                    <a:pt x="4326262" y="1971592"/>
                    <a:pt x="4313019" y="1971592"/>
                  </a:cubicBezTo>
                  <a:lnTo>
                    <a:pt x="23977" y="1971592"/>
                  </a:lnTo>
                  <a:cubicBezTo>
                    <a:pt x="10735" y="1971592"/>
                    <a:pt x="0" y="1960857"/>
                    <a:pt x="0" y="1947614"/>
                  </a:cubicBezTo>
                  <a:lnTo>
                    <a:pt x="0" y="23977"/>
                  </a:lnTo>
                  <a:cubicBezTo>
                    <a:pt x="0" y="10735"/>
                    <a:pt x="10735" y="0"/>
                    <a:pt x="23977" y="0"/>
                  </a:cubicBezTo>
                  <a:close/>
                </a:path>
              </a:pathLst>
            </a:custGeom>
            <a:solidFill>
              <a:srgbClr val="DEF4FF"/>
            </a:solidFill>
            <a:ln w="38100" cap="rnd">
              <a:solidFill>
                <a:srgbClr val="000000"/>
              </a:solidFill>
              <a:prstDash val="sysDot"/>
              <a:round/>
            </a:ln>
          </p:spPr>
        </p:sp>
        <p:sp>
          <p:nvSpPr>
            <p:cNvPr id="6" name="TextBox 6"/>
            <p:cNvSpPr txBox="1"/>
            <p:nvPr/>
          </p:nvSpPr>
          <p:spPr>
            <a:xfrm>
              <a:off x="0" y="-47625"/>
              <a:ext cx="4336997" cy="2019217"/>
            </a:xfrm>
            <a:prstGeom prst="rect">
              <a:avLst/>
            </a:prstGeom>
          </p:spPr>
          <p:txBody>
            <a:bodyPr lIns="50800" tIns="50800" rIns="50800" bIns="50800" rtlCol="0" anchor="ctr"/>
            <a:lstStyle/>
            <a:p>
              <a:pPr algn="ctr">
                <a:lnSpc>
                  <a:spcPts val="2800"/>
                </a:lnSpc>
              </a:pPr>
              <a:endParaRPr/>
            </a:p>
          </p:txBody>
        </p:sp>
      </p:grpSp>
      <p:sp>
        <p:nvSpPr>
          <p:cNvPr id="7" name="TextBox 7"/>
          <p:cNvSpPr txBox="1"/>
          <p:nvPr/>
        </p:nvSpPr>
        <p:spPr>
          <a:xfrm>
            <a:off x="952796" y="4748083"/>
            <a:ext cx="15441774" cy="3418713"/>
          </a:xfrm>
          <a:prstGeom prst="rect">
            <a:avLst/>
          </a:prstGeom>
        </p:spPr>
        <p:txBody>
          <a:bodyPr lIns="0" tIns="0" rIns="0" bIns="0" rtlCol="0" anchor="t">
            <a:spAutoFit/>
          </a:bodyPr>
          <a:lstStyle/>
          <a:p>
            <a:pPr marL="652019" lvl="1" indent="-326009" algn="just">
              <a:lnSpc>
                <a:spcPts val="4530"/>
              </a:lnSpc>
              <a:buAutoNum type="arabicPeriod"/>
            </a:pPr>
            <a:r>
              <a:rPr lang="en-US" sz="3020">
                <a:solidFill>
                  <a:srgbClr val="000000"/>
                </a:solidFill>
                <a:latin typeface="ABeeZee Bold"/>
                <a:ea typeface="ABeeZee Bold"/>
                <a:cs typeface="ABeeZee Bold"/>
                <a:sym typeface="ABeeZee Bold"/>
              </a:rPr>
              <a:t>Human Impact: </a:t>
            </a:r>
            <a:r>
              <a:rPr lang="en-US" sz="3020">
                <a:solidFill>
                  <a:srgbClr val="000000"/>
                </a:solidFill>
                <a:latin typeface="ABeeZee"/>
                <a:ea typeface="ABeeZee"/>
                <a:cs typeface="ABeeZee"/>
                <a:sym typeface="ABeeZee"/>
              </a:rPr>
              <a:t>Floods cause casualties, displacement, and waterborne diseases. The 2024 floods affected over 5.7 million people.</a:t>
            </a:r>
          </a:p>
          <a:p>
            <a:pPr marL="652019" lvl="1" indent="-326009" algn="just">
              <a:lnSpc>
                <a:spcPts val="4530"/>
              </a:lnSpc>
              <a:buAutoNum type="arabicPeriod"/>
            </a:pPr>
            <a:r>
              <a:rPr lang="en-US" sz="3020">
                <a:solidFill>
                  <a:srgbClr val="000000"/>
                </a:solidFill>
                <a:latin typeface="ABeeZee Bold"/>
                <a:ea typeface="ABeeZee Bold"/>
                <a:cs typeface="ABeeZee Bold"/>
                <a:sym typeface="ABeeZee Bold"/>
              </a:rPr>
              <a:t>Economic Impact: </a:t>
            </a:r>
            <a:r>
              <a:rPr lang="en-US" sz="3020">
                <a:solidFill>
                  <a:srgbClr val="000000"/>
                </a:solidFill>
                <a:latin typeface="ABeeZee"/>
                <a:ea typeface="ABeeZee"/>
                <a:cs typeface="ABeeZee"/>
                <a:sym typeface="ABeeZee"/>
              </a:rPr>
              <a:t>Destruction of crops and damage to infrastructure disrupts livelihoods and economic stability.</a:t>
            </a:r>
          </a:p>
          <a:p>
            <a:pPr marL="652019" lvl="1" indent="-326009" algn="just">
              <a:lnSpc>
                <a:spcPts val="4530"/>
              </a:lnSpc>
              <a:buAutoNum type="arabicPeriod"/>
            </a:pPr>
            <a:r>
              <a:rPr lang="en-US" sz="3020">
                <a:solidFill>
                  <a:srgbClr val="000000"/>
                </a:solidFill>
                <a:latin typeface="ABeeZee Bold"/>
                <a:ea typeface="ABeeZee Bold"/>
                <a:cs typeface="ABeeZee Bold"/>
                <a:sym typeface="ABeeZee Bold"/>
              </a:rPr>
              <a:t>Environmental Impact: </a:t>
            </a:r>
            <a:r>
              <a:rPr lang="en-US" sz="3020">
                <a:solidFill>
                  <a:srgbClr val="000000"/>
                </a:solidFill>
                <a:latin typeface="ABeeZee"/>
                <a:ea typeface="ABeeZee"/>
                <a:cs typeface="ABeeZee"/>
                <a:sym typeface="ABeeZee"/>
              </a:rPr>
              <a:t>Soil erosion, riverbank collapses, and loss of ecosystems occur, affecting both agriculture and biodiversity.</a:t>
            </a:r>
          </a:p>
        </p:txBody>
      </p:sp>
      <p:sp>
        <p:nvSpPr>
          <p:cNvPr id="8" name="TextBox 8"/>
          <p:cNvSpPr txBox="1"/>
          <p:nvPr/>
        </p:nvSpPr>
        <p:spPr>
          <a:xfrm>
            <a:off x="952796" y="109982"/>
            <a:ext cx="15745475" cy="1080135"/>
          </a:xfrm>
          <a:prstGeom prst="rect">
            <a:avLst/>
          </a:prstGeom>
        </p:spPr>
        <p:txBody>
          <a:bodyPr lIns="0" tIns="0" rIns="0" bIns="0" rtlCol="0" anchor="t">
            <a:spAutoFit/>
          </a:bodyPr>
          <a:lstStyle/>
          <a:p>
            <a:pPr marL="0" lvl="0" indent="0" algn="ctr">
              <a:lnSpc>
                <a:spcPts val="7620"/>
              </a:lnSpc>
              <a:spcBef>
                <a:spcPct val="0"/>
              </a:spcBef>
            </a:pPr>
            <a:r>
              <a:rPr lang="en-US" sz="6000" b="1">
                <a:solidFill>
                  <a:srgbClr val="04293D"/>
                </a:solidFill>
                <a:latin typeface="Akzidenz-Grotesk Heavy"/>
                <a:ea typeface="Akzidenz-Grotesk Heavy"/>
                <a:cs typeface="Akzidenz-Grotesk Heavy"/>
                <a:sym typeface="Akzidenz-Grotesk Heavy"/>
              </a:rPr>
              <a:t>Impacts of Floods</a:t>
            </a:r>
          </a:p>
        </p:txBody>
      </p:sp>
      <p:sp>
        <p:nvSpPr>
          <p:cNvPr id="9" name="TextBox 9"/>
          <p:cNvSpPr txBox="1"/>
          <p:nvPr/>
        </p:nvSpPr>
        <p:spPr>
          <a:xfrm>
            <a:off x="592016" y="1528318"/>
            <a:ext cx="17537944" cy="1066292"/>
          </a:xfrm>
          <a:prstGeom prst="rect">
            <a:avLst/>
          </a:prstGeom>
        </p:spPr>
        <p:txBody>
          <a:bodyPr lIns="0" tIns="0" rIns="0" bIns="0" rtlCol="0" anchor="t">
            <a:spAutoFit/>
          </a:bodyPr>
          <a:lstStyle/>
          <a:p>
            <a:pPr algn="just">
              <a:lnSpc>
                <a:spcPts val="4228"/>
              </a:lnSpc>
            </a:pPr>
            <a:r>
              <a:rPr lang="en-US" sz="3020">
                <a:solidFill>
                  <a:srgbClr val="000000"/>
                </a:solidFill>
                <a:latin typeface="ABeeZee Bold"/>
                <a:ea typeface="ABeeZee Bold"/>
                <a:cs typeface="ABeeZee Bold"/>
                <a:sym typeface="ABeeZee Bold"/>
              </a:rPr>
              <a:t>The causes of floods in Bangladesh are influenced by a combination of natural and </a:t>
            </a:r>
          </a:p>
          <a:p>
            <a:pPr algn="just">
              <a:lnSpc>
                <a:spcPts val="4228"/>
              </a:lnSpc>
              <a:spcBef>
                <a:spcPct val="0"/>
              </a:spcBef>
            </a:pPr>
            <a:r>
              <a:rPr lang="en-US" sz="3020">
                <a:solidFill>
                  <a:srgbClr val="000000"/>
                </a:solidFill>
                <a:latin typeface="ABeeZee Bold"/>
                <a:ea typeface="ABeeZee Bold"/>
                <a:cs typeface="ABeeZee Bold"/>
                <a:sym typeface="ABeeZee Bold"/>
              </a:rPr>
              <a:t>human-induced factors:</a:t>
            </a:r>
          </a:p>
        </p:txBody>
      </p:sp>
    </p:spTree>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333" b="-9333"/>
            </a:stretch>
          </a:blipFill>
        </p:spPr>
      </p:sp>
      <p:grpSp>
        <p:nvGrpSpPr>
          <p:cNvPr id="3" name="Group 3"/>
          <p:cNvGrpSpPr/>
          <p:nvPr/>
        </p:nvGrpSpPr>
        <p:grpSpPr>
          <a:xfrm>
            <a:off x="7489305" y="1028700"/>
            <a:ext cx="9769995" cy="6041843"/>
            <a:chOff x="0" y="0"/>
            <a:chExt cx="2573167" cy="1591267"/>
          </a:xfrm>
        </p:grpSpPr>
        <p:sp>
          <p:nvSpPr>
            <p:cNvPr id="4" name="Freeform 4"/>
            <p:cNvSpPr/>
            <p:nvPr/>
          </p:nvSpPr>
          <p:spPr>
            <a:xfrm>
              <a:off x="0" y="0"/>
              <a:ext cx="2573167" cy="1591267"/>
            </a:xfrm>
            <a:custGeom>
              <a:avLst/>
              <a:gdLst/>
              <a:ahLst/>
              <a:cxnLst/>
              <a:rect l="l" t="t" r="r" b="b"/>
              <a:pathLst>
                <a:path w="2573167" h="1591267">
                  <a:moveTo>
                    <a:pt x="34074" y="0"/>
                  </a:moveTo>
                  <a:lnTo>
                    <a:pt x="2539093" y="0"/>
                  </a:lnTo>
                  <a:cubicBezTo>
                    <a:pt x="2557912" y="0"/>
                    <a:pt x="2573167" y="15255"/>
                    <a:pt x="2573167" y="34074"/>
                  </a:cubicBezTo>
                  <a:lnTo>
                    <a:pt x="2573167" y="1557193"/>
                  </a:lnTo>
                  <a:cubicBezTo>
                    <a:pt x="2573167" y="1576012"/>
                    <a:pt x="2557912" y="1591267"/>
                    <a:pt x="2539093" y="1591267"/>
                  </a:cubicBezTo>
                  <a:lnTo>
                    <a:pt x="34074" y="1591267"/>
                  </a:lnTo>
                  <a:cubicBezTo>
                    <a:pt x="15255" y="1591267"/>
                    <a:pt x="0" y="1576012"/>
                    <a:pt x="0" y="1557193"/>
                  </a:cubicBezTo>
                  <a:lnTo>
                    <a:pt x="0" y="34074"/>
                  </a:lnTo>
                  <a:cubicBezTo>
                    <a:pt x="0" y="15255"/>
                    <a:pt x="15255" y="0"/>
                    <a:pt x="34074" y="0"/>
                  </a:cubicBezTo>
                  <a:close/>
                </a:path>
              </a:pathLst>
            </a:custGeom>
            <a:solidFill>
              <a:srgbClr val="003B66"/>
            </a:solidFill>
          </p:spPr>
        </p:sp>
        <p:sp>
          <p:nvSpPr>
            <p:cNvPr id="5" name="TextBox 5"/>
            <p:cNvSpPr txBox="1"/>
            <p:nvPr/>
          </p:nvSpPr>
          <p:spPr>
            <a:xfrm>
              <a:off x="0" y="-47625"/>
              <a:ext cx="2573167" cy="1638892"/>
            </a:xfrm>
            <a:prstGeom prst="rect">
              <a:avLst/>
            </a:prstGeom>
          </p:spPr>
          <p:txBody>
            <a:bodyPr lIns="50800" tIns="50800" rIns="50800" bIns="50800" rtlCol="0" anchor="ctr"/>
            <a:lstStyle/>
            <a:p>
              <a:pPr algn="ctr">
                <a:lnSpc>
                  <a:spcPts val="2800"/>
                </a:lnSpc>
              </a:pPr>
              <a:endParaRPr/>
            </a:p>
          </p:txBody>
        </p:sp>
      </p:grpSp>
      <p:grpSp>
        <p:nvGrpSpPr>
          <p:cNvPr id="6" name="Group 6"/>
          <p:cNvGrpSpPr/>
          <p:nvPr/>
        </p:nvGrpSpPr>
        <p:grpSpPr>
          <a:xfrm>
            <a:off x="6189024" y="2102436"/>
            <a:ext cx="2600561" cy="2600561"/>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B7768"/>
            </a:solidFill>
          </p:spPr>
        </p:sp>
        <p:sp>
          <p:nvSpPr>
            <p:cNvPr id="8" name="TextBox 8"/>
            <p:cNvSpPr txBox="1"/>
            <p:nvPr/>
          </p:nvSpPr>
          <p:spPr>
            <a:xfrm>
              <a:off x="76200" y="28575"/>
              <a:ext cx="660400" cy="708025"/>
            </a:xfrm>
            <a:prstGeom prst="rect">
              <a:avLst/>
            </a:prstGeom>
          </p:spPr>
          <p:txBody>
            <a:bodyPr lIns="50800" tIns="50800" rIns="50800" bIns="50800" rtlCol="0" anchor="ctr"/>
            <a:lstStyle/>
            <a:p>
              <a:pPr algn="ctr">
                <a:lnSpc>
                  <a:spcPts val="2800"/>
                </a:lnSpc>
              </a:pPr>
              <a:endParaRPr/>
            </a:p>
          </p:txBody>
        </p:sp>
      </p:grpSp>
      <p:sp>
        <p:nvSpPr>
          <p:cNvPr id="9" name="Freeform 9"/>
          <p:cNvSpPr/>
          <p:nvPr/>
        </p:nvSpPr>
        <p:spPr>
          <a:xfrm>
            <a:off x="6798596" y="2712008"/>
            <a:ext cx="1381417" cy="1381417"/>
          </a:xfrm>
          <a:custGeom>
            <a:avLst/>
            <a:gdLst/>
            <a:ahLst/>
            <a:cxnLst/>
            <a:rect l="l" t="t" r="r" b="b"/>
            <a:pathLst>
              <a:path w="1381417" h="1381417">
                <a:moveTo>
                  <a:pt x="0" y="0"/>
                </a:moveTo>
                <a:lnTo>
                  <a:pt x="1381418" y="0"/>
                </a:lnTo>
                <a:lnTo>
                  <a:pt x="1381418" y="1381417"/>
                </a:lnTo>
                <a:lnTo>
                  <a:pt x="0" y="138141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0" name="Freeform 10"/>
          <p:cNvSpPr/>
          <p:nvPr/>
        </p:nvSpPr>
        <p:spPr>
          <a:xfrm>
            <a:off x="2077301" y="3168060"/>
            <a:ext cx="3413193" cy="469314"/>
          </a:xfrm>
          <a:custGeom>
            <a:avLst/>
            <a:gdLst/>
            <a:ahLst/>
            <a:cxnLst/>
            <a:rect l="l" t="t" r="r" b="b"/>
            <a:pathLst>
              <a:path w="3413193" h="469314">
                <a:moveTo>
                  <a:pt x="0" y="0"/>
                </a:moveTo>
                <a:lnTo>
                  <a:pt x="3413192" y="0"/>
                </a:lnTo>
                <a:lnTo>
                  <a:pt x="3413192" y="469314"/>
                </a:lnTo>
                <a:lnTo>
                  <a:pt x="0" y="46931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1" name="Freeform 11"/>
          <p:cNvSpPr/>
          <p:nvPr/>
        </p:nvSpPr>
        <p:spPr>
          <a:xfrm>
            <a:off x="12904293" y="8123283"/>
            <a:ext cx="4355007" cy="4355007"/>
          </a:xfrm>
          <a:custGeom>
            <a:avLst/>
            <a:gdLst/>
            <a:ahLst/>
            <a:cxnLst/>
            <a:rect l="l" t="t" r="r" b="b"/>
            <a:pathLst>
              <a:path w="4355007" h="4355007">
                <a:moveTo>
                  <a:pt x="0" y="0"/>
                </a:moveTo>
                <a:lnTo>
                  <a:pt x="4355007" y="0"/>
                </a:lnTo>
                <a:lnTo>
                  <a:pt x="4355007" y="4355007"/>
                </a:lnTo>
                <a:lnTo>
                  <a:pt x="0" y="435500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2" name="Freeform 12"/>
          <p:cNvSpPr/>
          <p:nvPr/>
        </p:nvSpPr>
        <p:spPr>
          <a:xfrm>
            <a:off x="457200" y="4871778"/>
            <a:ext cx="8976049" cy="5049028"/>
          </a:xfrm>
          <a:prstGeom prst="roundRect">
            <a:avLst/>
          </a:prstGeom>
          <a:blipFill>
            <a:blip r:embed="rId9"/>
            <a:stretch>
              <a:fillRect/>
            </a:stretch>
          </a:blipFill>
          <a:ln cap="rnd">
            <a:noFill/>
            <a:prstDash val="lgDash"/>
            <a:round/>
          </a:ln>
        </p:spPr>
      </p:sp>
      <p:sp>
        <p:nvSpPr>
          <p:cNvPr id="13" name="TextBox 13"/>
          <p:cNvSpPr txBox="1"/>
          <p:nvPr/>
        </p:nvSpPr>
        <p:spPr>
          <a:xfrm>
            <a:off x="9144000" y="2492933"/>
            <a:ext cx="9495691" cy="2827847"/>
          </a:xfrm>
          <a:prstGeom prst="rect">
            <a:avLst/>
          </a:prstGeom>
        </p:spPr>
        <p:txBody>
          <a:bodyPr lIns="0" tIns="0" rIns="0" bIns="0" rtlCol="0" anchor="t">
            <a:spAutoFit/>
          </a:bodyPr>
          <a:lstStyle/>
          <a:p>
            <a:pPr algn="l">
              <a:lnSpc>
                <a:spcPts val="10568"/>
              </a:lnSpc>
            </a:pPr>
            <a:r>
              <a:rPr lang="en-US" sz="8321" b="1">
                <a:solidFill>
                  <a:srgbClr val="FFFFFF"/>
                </a:solidFill>
                <a:latin typeface="Akzidenz-Grotesk Heavy"/>
                <a:ea typeface="Akzidenz-Grotesk Heavy"/>
                <a:cs typeface="Akzidenz-Grotesk Heavy"/>
                <a:sym typeface="Akzidenz-Grotesk Heavy"/>
              </a:rPr>
              <a:t>Flood Risk Management</a:t>
            </a:r>
          </a:p>
        </p:txBody>
      </p:sp>
    </p:spTree>
  </p:cSld>
  <p:clrMapOvr>
    <a:masterClrMapping/>
  </p:clrMapOvr>
  <p:transition spd="med">
    <p:pull/>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333" b="-9333"/>
            </a:stretch>
          </a:blipFill>
        </p:spPr>
      </p:sp>
      <p:grpSp>
        <p:nvGrpSpPr>
          <p:cNvPr id="3" name="Group 3"/>
          <p:cNvGrpSpPr/>
          <p:nvPr/>
        </p:nvGrpSpPr>
        <p:grpSpPr>
          <a:xfrm>
            <a:off x="1422148" y="2682459"/>
            <a:ext cx="15443703" cy="6825682"/>
            <a:chOff x="0" y="0"/>
            <a:chExt cx="4067477" cy="1797711"/>
          </a:xfrm>
        </p:grpSpPr>
        <p:sp>
          <p:nvSpPr>
            <p:cNvPr id="4" name="Freeform 4"/>
            <p:cNvSpPr/>
            <p:nvPr/>
          </p:nvSpPr>
          <p:spPr>
            <a:xfrm>
              <a:off x="0" y="0"/>
              <a:ext cx="4067477" cy="1797711"/>
            </a:xfrm>
            <a:custGeom>
              <a:avLst/>
              <a:gdLst/>
              <a:ahLst/>
              <a:cxnLst/>
              <a:rect l="l" t="t" r="r" b="b"/>
              <a:pathLst>
                <a:path w="4067477" h="1797711">
                  <a:moveTo>
                    <a:pt x="25566" y="0"/>
                  </a:moveTo>
                  <a:lnTo>
                    <a:pt x="4041911" y="0"/>
                  </a:lnTo>
                  <a:cubicBezTo>
                    <a:pt x="4048692" y="0"/>
                    <a:pt x="4055194" y="2694"/>
                    <a:pt x="4059989" y="7488"/>
                  </a:cubicBezTo>
                  <a:cubicBezTo>
                    <a:pt x="4064784" y="12283"/>
                    <a:pt x="4067477" y="18786"/>
                    <a:pt x="4067477" y="25566"/>
                  </a:cubicBezTo>
                  <a:lnTo>
                    <a:pt x="4067477" y="1772144"/>
                  </a:lnTo>
                  <a:cubicBezTo>
                    <a:pt x="4067477" y="1778925"/>
                    <a:pt x="4064784" y="1785428"/>
                    <a:pt x="4059989" y="1790223"/>
                  </a:cubicBezTo>
                  <a:cubicBezTo>
                    <a:pt x="4055194" y="1795017"/>
                    <a:pt x="4048692" y="1797711"/>
                    <a:pt x="4041911" y="1797711"/>
                  </a:cubicBezTo>
                  <a:lnTo>
                    <a:pt x="25566" y="1797711"/>
                  </a:lnTo>
                  <a:cubicBezTo>
                    <a:pt x="18786" y="1797711"/>
                    <a:pt x="12283" y="1795017"/>
                    <a:pt x="7488" y="1790223"/>
                  </a:cubicBezTo>
                  <a:cubicBezTo>
                    <a:pt x="2694" y="1785428"/>
                    <a:pt x="0" y="1778925"/>
                    <a:pt x="0" y="1772144"/>
                  </a:cubicBezTo>
                  <a:lnTo>
                    <a:pt x="0" y="25566"/>
                  </a:lnTo>
                  <a:cubicBezTo>
                    <a:pt x="0" y="18786"/>
                    <a:pt x="2694" y="12283"/>
                    <a:pt x="7488" y="7488"/>
                  </a:cubicBezTo>
                  <a:cubicBezTo>
                    <a:pt x="12283" y="2694"/>
                    <a:pt x="18786" y="0"/>
                    <a:pt x="25566" y="0"/>
                  </a:cubicBezTo>
                  <a:close/>
                </a:path>
              </a:pathLst>
            </a:custGeom>
            <a:solidFill>
              <a:srgbClr val="DEF4FF"/>
            </a:solidFill>
          </p:spPr>
        </p:sp>
        <p:sp>
          <p:nvSpPr>
            <p:cNvPr id="5" name="TextBox 5"/>
            <p:cNvSpPr txBox="1"/>
            <p:nvPr/>
          </p:nvSpPr>
          <p:spPr>
            <a:xfrm>
              <a:off x="0" y="-47625"/>
              <a:ext cx="4067477" cy="1845336"/>
            </a:xfrm>
            <a:prstGeom prst="rect">
              <a:avLst/>
            </a:prstGeom>
          </p:spPr>
          <p:txBody>
            <a:bodyPr lIns="50800" tIns="50800" rIns="50800" bIns="50800" rtlCol="0" anchor="ctr"/>
            <a:lstStyle/>
            <a:p>
              <a:pPr algn="just">
                <a:lnSpc>
                  <a:spcPts val="2800"/>
                </a:lnSpc>
              </a:pPr>
              <a:endParaRPr/>
            </a:p>
          </p:txBody>
        </p:sp>
      </p:grpSp>
      <p:sp>
        <p:nvSpPr>
          <p:cNvPr id="6" name="TextBox 6"/>
          <p:cNvSpPr txBox="1"/>
          <p:nvPr/>
        </p:nvSpPr>
        <p:spPr>
          <a:xfrm>
            <a:off x="2210051" y="857250"/>
            <a:ext cx="13867899" cy="1080135"/>
          </a:xfrm>
          <a:prstGeom prst="rect">
            <a:avLst/>
          </a:prstGeom>
        </p:spPr>
        <p:txBody>
          <a:bodyPr lIns="0" tIns="0" rIns="0" bIns="0" rtlCol="0" anchor="t">
            <a:spAutoFit/>
          </a:bodyPr>
          <a:lstStyle/>
          <a:p>
            <a:pPr algn="ctr">
              <a:lnSpc>
                <a:spcPts val="7620"/>
              </a:lnSpc>
            </a:pPr>
            <a:r>
              <a:rPr lang="en-US" sz="6000" b="1">
                <a:solidFill>
                  <a:srgbClr val="04293D"/>
                </a:solidFill>
                <a:latin typeface="Akzidenz-Grotesk Heavy"/>
                <a:ea typeface="Akzidenz-Grotesk Heavy"/>
                <a:cs typeface="Akzidenz-Grotesk Heavy"/>
                <a:sym typeface="Akzidenz-Grotesk Heavy"/>
              </a:rPr>
              <a:t>Flood Risk Management</a:t>
            </a:r>
          </a:p>
        </p:txBody>
      </p:sp>
      <p:sp>
        <p:nvSpPr>
          <p:cNvPr id="7" name="Freeform 7"/>
          <p:cNvSpPr/>
          <p:nvPr/>
        </p:nvSpPr>
        <p:spPr>
          <a:xfrm>
            <a:off x="1085246" y="-1582191"/>
            <a:ext cx="3164382" cy="3164382"/>
          </a:xfrm>
          <a:custGeom>
            <a:avLst/>
            <a:gdLst/>
            <a:ahLst/>
            <a:cxnLst/>
            <a:rect l="l" t="t" r="r" b="b"/>
            <a:pathLst>
              <a:path w="3164382" h="3164382">
                <a:moveTo>
                  <a:pt x="0" y="0"/>
                </a:moveTo>
                <a:lnTo>
                  <a:pt x="3164382" y="0"/>
                </a:lnTo>
                <a:lnTo>
                  <a:pt x="3164382" y="3164382"/>
                </a:lnTo>
                <a:lnTo>
                  <a:pt x="0" y="316438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8" name="Freeform 8"/>
          <p:cNvSpPr/>
          <p:nvPr/>
        </p:nvSpPr>
        <p:spPr>
          <a:xfrm>
            <a:off x="14071413" y="-1582191"/>
            <a:ext cx="3164382" cy="3164382"/>
          </a:xfrm>
          <a:custGeom>
            <a:avLst/>
            <a:gdLst/>
            <a:ahLst/>
            <a:cxnLst/>
            <a:rect l="l" t="t" r="r" b="b"/>
            <a:pathLst>
              <a:path w="3164382" h="3164382">
                <a:moveTo>
                  <a:pt x="0" y="0"/>
                </a:moveTo>
                <a:lnTo>
                  <a:pt x="3164381" y="0"/>
                </a:lnTo>
                <a:lnTo>
                  <a:pt x="3164381" y="3164382"/>
                </a:lnTo>
                <a:lnTo>
                  <a:pt x="0" y="316438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9" name="TextBox 9"/>
          <p:cNvSpPr txBox="1"/>
          <p:nvPr/>
        </p:nvSpPr>
        <p:spPr>
          <a:xfrm>
            <a:off x="1249875" y="3820766"/>
            <a:ext cx="15443703" cy="4800092"/>
          </a:xfrm>
          <a:prstGeom prst="rect">
            <a:avLst/>
          </a:prstGeom>
        </p:spPr>
        <p:txBody>
          <a:bodyPr lIns="0" tIns="0" rIns="0" bIns="0" rtlCol="0" anchor="t">
            <a:spAutoFit/>
          </a:bodyPr>
          <a:lstStyle/>
          <a:p>
            <a:pPr marL="652019" lvl="1" indent="-326009" algn="just">
              <a:lnSpc>
                <a:spcPts val="4228"/>
              </a:lnSpc>
              <a:spcBef>
                <a:spcPct val="0"/>
              </a:spcBef>
              <a:buFont typeface="Arial"/>
              <a:buChar char="•"/>
            </a:pPr>
            <a:r>
              <a:rPr lang="en-US" sz="3020">
                <a:solidFill>
                  <a:srgbClr val="000000"/>
                </a:solidFill>
                <a:latin typeface="ABeeZee Bold"/>
                <a:ea typeface="ABeeZee Bold"/>
                <a:cs typeface="ABeeZee Bold"/>
                <a:sym typeface="ABeeZee Bold"/>
              </a:rPr>
              <a:t>Early Warning Systems:</a:t>
            </a:r>
            <a:r>
              <a:rPr lang="en-US" sz="3020">
                <a:solidFill>
                  <a:srgbClr val="000000"/>
                </a:solidFill>
                <a:latin typeface="ABeeZee"/>
                <a:ea typeface="ABeeZee"/>
                <a:cs typeface="ABeeZee"/>
                <a:sym typeface="ABeeZee"/>
              </a:rPr>
              <a:t> Bangladesh has developed early warning systems to alert communities about impending floods. These systems use real-time data from meteorological stations and river monitoring to predict floods, allowing residents to evacuate in time.</a:t>
            </a:r>
          </a:p>
          <a:p>
            <a:pPr marL="652019" lvl="1" indent="-326009" algn="just">
              <a:lnSpc>
                <a:spcPts val="4228"/>
              </a:lnSpc>
              <a:spcBef>
                <a:spcPct val="0"/>
              </a:spcBef>
              <a:buFont typeface="Arial"/>
              <a:buChar char="•"/>
            </a:pPr>
            <a:r>
              <a:rPr lang="en-US" sz="3020">
                <a:solidFill>
                  <a:srgbClr val="000000"/>
                </a:solidFill>
                <a:latin typeface="ABeeZee Bold"/>
                <a:ea typeface="ABeeZee Bold"/>
                <a:cs typeface="ABeeZee Bold"/>
                <a:sym typeface="ABeeZee Bold"/>
              </a:rPr>
              <a:t>Flood Forecasting and Monitoring:</a:t>
            </a:r>
            <a:r>
              <a:rPr lang="en-US" sz="3020">
                <a:solidFill>
                  <a:srgbClr val="000000"/>
                </a:solidFill>
                <a:latin typeface="ABeeZee"/>
                <a:ea typeface="ABeeZee"/>
                <a:cs typeface="ABeeZee"/>
                <a:sym typeface="ABeeZee"/>
              </a:rPr>
              <a:t> Collaboration with neighboring countries like India helps Bangladesh monitor water levels of rivers that flow across borders. This forecasting helps prepare for floods by estimating when and where they will occur</a:t>
            </a:r>
          </a:p>
          <a:p>
            <a:pPr algn="just">
              <a:lnSpc>
                <a:spcPts val="4228"/>
              </a:lnSpc>
              <a:spcBef>
                <a:spcPct val="0"/>
              </a:spcBef>
            </a:pPr>
            <a:endParaRPr lang="en-US" sz="3020">
              <a:solidFill>
                <a:srgbClr val="000000"/>
              </a:solidFill>
              <a:latin typeface="ABeeZee"/>
              <a:ea typeface="ABeeZee"/>
              <a:cs typeface="ABeeZee"/>
              <a:sym typeface="ABeeZee"/>
            </a:endParaRPr>
          </a:p>
        </p:txBody>
      </p:sp>
    </p:spTree>
  </p:cSld>
  <p:clrMapOvr>
    <a:masterClrMapping/>
  </p:clrMapOvr>
  <p:transition spd="med">
    <p:pull dir="r"/>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TotalTime>
  <Words>1559</Words>
  <Application>Microsoft Office PowerPoint</Application>
  <PresentationFormat>Custom</PresentationFormat>
  <Paragraphs>97</Paragraphs>
  <Slides>21</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21</vt:i4>
      </vt:variant>
    </vt:vector>
  </HeadingPairs>
  <TitlesOfParts>
    <vt:vector size="30" baseType="lpstr">
      <vt:lpstr>ABeeZee</vt:lpstr>
      <vt:lpstr>ABeeZee Bold</vt:lpstr>
      <vt:lpstr>Arial</vt:lpstr>
      <vt:lpstr>Agrandir Tight Heavy</vt:lpstr>
      <vt:lpstr>Calibri</vt:lpstr>
      <vt:lpstr>Akzidenz-Grotesk Heavy</vt:lpstr>
      <vt:lpstr>Agrandir Tight Bold</vt:lpstr>
      <vt:lpstr>Akzidenz-Grotesk</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BNS101 Baishpholok</dc:title>
  <dc:creator>Supan Roy</dc:creator>
  <cp:lastModifiedBy>Supan Roy</cp:lastModifiedBy>
  <cp:revision>3</cp:revision>
  <dcterms:created xsi:type="dcterms:W3CDTF">2006-08-16T00:00:00Z</dcterms:created>
  <dcterms:modified xsi:type="dcterms:W3CDTF">2024-10-26T17:40:14Z</dcterms:modified>
  <dc:identifier>DAGUZoebssE</dc:identifier>
</cp:coreProperties>
</file>